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8" r:id="rId1"/>
  </p:sldMasterIdLst>
  <p:notesMasterIdLst>
    <p:notesMasterId r:id="rId50"/>
  </p:notesMasterIdLst>
  <p:handoutMasterIdLst>
    <p:handoutMasterId r:id="rId51"/>
  </p:handoutMasterIdLst>
  <p:sldIdLst>
    <p:sldId id="282" r:id="rId2"/>
    <p:sldId id="289" r:id="rId3"/>
    <p:sldId id="299" r:id="rId4"/>
    <p:sldId id="322" r:id="rId5"/>
    <p:sldId id="294" r:id="rId6"/>
    <p:sldId id="305" r:id="rId7"/>
    <p:sldId id="346" r:id="rId8"/>
    <p:sldId id="348" r:id="rId9"/>
    <p:sldId id="306" r:id="rId10"/>
    <p:sldId id="362" r:id="rId11"/>
    <p:sldId id="347" r:id="rId12"/>
    <p:sldId id="341" r:id="rId13"/>
    <p:sldId id="342" r:id="rId14"/>
    <p:sldId id="345" r:id="rId15"/>
    <p:sldId id="343" r:id="rId16"/>
    <p:sldId id="344" r:id="rId17"/>
    <p:sldId id="376" r:id="rId18"/>
    <p:sldId id="325" r:id="rId19"/>
    <p:sldId id="377" r:id="rId20"/>
    <p:sldId id="386" r:id="rId21"/>
    <p:sldId id="387" r:id="rId22"/>
    <p:sldId id="333" r:id="rId23"/>
    <p:sldId id="328" r:id="rId24"/>
    <p:sldId id="388" r:id="rId25"/>
    <p:sldId id="338" r:id="rId26"/>
    <p:sldId id="364" r:id="rId27"/>
    <p:sldId id="380" r:id="rId28"/>
    <p:sldId id="390" r:id="rId29"/>
    <p:sldId id="366" r:id="rId30"/>
    <p:sldId id="371" r:id="rId31"/>
    <p:sldId id="370" r:id="rId32"/>
    <p:sldId id="352" r:id="rId33"/>
    <p:sldId id="381" r:id="rId34"/>
    <p:sldId id="382" r:id="rId35"/>
    <p:sldId id="383" r:id="rId36"/>
    <p:sldId id="389" r:id="rId37"/>
    <p:sldId id="385" r:id="rId38"/>
    <p:sldId id="324" r:id="rId39"/>
    <p:sldId id="360" r:id="rId40"/>
    <p:sldId id="367" r:id="rId41"/>
    <p:sldId id="375" r:id="rId42"/>
    <p:sldId id="368" r:id="rId43"/>
    <p:sldId id="312" r:id="rId44"/>
    <p:sldId id="313" r:id="rId45"/>
    <p:sldId id="316" r:id="rId46"/>
    <p:sldId id="340" r:id="rId47"/>
    <p:sldId id="369" r:id="rId48"/>
    <p:sldId id="319"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하성엽" initials="하" lastIdx="1" clrIdx="0">
    <p:extLst>
      <p:ext uri="{19B8F6BF-5375-455C-9EA6-DF929625EA0E}">
        <p15:presenceInfo xmlns:p15="http://schemas.microsoft.com/office/powerpoint/2012/main" userId="하성엽"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6FF5"/>
    <a:srgbClr val="4C933D"/>
    <a:srgbClr val="00B050"/>
    <a:srgbClr val="FFFFFF"/>
    <a:srgbClr val="8D6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699D81-EF19-4191-A93B-7C7FDF4DF2B3}" v="1" dt="2022-12-14T02:19:17.517"/>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6489"/>
  </p:normalViewPr>
  <p:slideViewPr>
    <p:cSldViewPr snapToGrid="0" snapToObjects="1">
      <p:cViewPr varScale="1">
        <p:scale>
          <a:sx n="128" d="100"/>
          <a:sy n="128" d="100"/>
        </p:scale>
        <p:origin x="76" y="112"/>
      </p:cViewPr>
      <p:guideLst/>
    </p:cSldViewPr>
  </p:slideViewPr>
  <p:outlineViewPr>
    <p:cViewPr>
      <p:scale>
        <a:sx n="33" d="100"/>
        <a:sy n="33" d="100"/>
      </p:scale>
      <p:origin x="0" y="-3744"/>
    </p:cViewPr>
  </p:outlineViewPr>
  <p:notesTextViewPr>
    <p:cViewPr>
      <p:scale>
        <a:sx n="110" d="100"/>
        <a:sy n="110" d="100"/>
      </p:scale>
      <p:origin x="0" y="0"/>
    </p:cViewPr>
  </p:notesTextViewPr>
  <p:sorterViewPr>
    <p:cViewPr>
      <p:scale>
        <a:sx n="80" d="100"/>
        <a:sy n="80" d="100"/>
      </p:scale>
      <p:origin x="0" y="0"/>
    </p:cViewPr>
  </p:sorterViewPr>
  <p:notesViewPr>
    <p:cSldViewPr snapToGrid="0" snapToObjects="1">
      <p:cViewPr varScale="1">
        <p:scale>
          <a:sx n="164" d="100"/>
          <a:sy n="164" d="100"/>
        </p:scale>
        <p:origin x="50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be35a1b0d365e8d8/&#48148;&#53461;%20&#54868;&#47732;/ex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e35a1b0d365e8d8/&#48148;&#53461;%20&#54868;&#47732;/exe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5.508130129981486E-2"/>
          <c:y val="0.16147586024330277"/>
          <c:w val="0.92261243546232807"/>
          <c:h val="0.5939247601375236"/>
        </c:manualLayout>
      </c:layout>
      <c:barChart>
        <c:barDir val="col"/>
        <c:grouping val="clustered"/>
        <c:varyColors val="0"/>
        <c:ser>
          <c:idx val="0"/>
          <c:order val="0"/>
          <c:tx>
            <c:strRef>
              <c:f>[exel.xlsx]Sheet1!$B$20</c:f>
              <c:strCache>
                <c:ptCount val="1"/>
                <c:pt idx="0">
                  <c:v>MAE</c:v>
                </c:pt>
              </c:strCache>
            </c:strRef>
          </c:tx>
          <c:spPr>
            <a:solidFill>
              <a:srgbClr val="196FF5"/>
            </a:solidFill>
            <a:ln>
              <a:solidFill>
                <a:schemeClr val="accent1"/>
              </a:solidFill>
            </a:ln>
            <a:effectLst/>
          </c:spPr>
          <c:invertIfNegative val="0"/>
          <c:dPt>
            <c:idx val="0"/>
            <c:invertIfNegative val="0"/>
            <c:bubble3D val="0"/>
            <c:spPr>
              <a:solidFill>
                <a:srgbClr val="FF0000"/>
              </a:solidFill>
              <a:ln>
                <a:solidFill>
                  <a:schemeClr val="accent1"/>
                </a:solidFill>
              </a:ln>
              <a:effectLst/>
            </c:spPr>
            <c:extLst>
              <c:ext xmlns:c16="http://schemas.microsoft.com/office/drawing/2014/chart" uri="{C3380CC4-5D6E-409C-BE32-E72D297353CC}">
                <c16:uniqueId val="{00000001-3DDB-4AA0-9C2E-27D7F9F5F6D5}"/>
              </c:ext>
            </c:extLst>
          </c:dPt>
          <c:cat>
            <c:strRef>
              <c:f>[exel.xlsx]Sheet1!$A$21:$A$30</c:f>
              <c:strCache>
                <c:ptCount val="9"/>
                <c:pt idx="0">
                  <c:v>Random Forest Regressor</c:v>
                </c:pt>
                <c:pt idx="1">
                  <c:v>Cat Boost Regressor</c:v>
                </c:pt>
                <c:pt idx="2">
                  <c:v>Light Gradient Boosting Machine</c:v>
                </c:pt>
                <c:pt idx="3">
                  <c:v>Extra Trees Regressor</c:v>
                </c:pt>
                <c:pt idx="4">
                  <c:v>Linear Regression</c:v>
                </c:pt>
                <c:pt idx="5">
                  <c:v>Ridge Regression</c:v>
                </c:pt>
                <c:pt idx="6">
                  <c:v>Lasso Regression</c:v>
                </c:pt>
                <c:pt idx="7">
                  <c:v>K Neighbors Regressor</c:v>
                </c:pt>
                <c:pt idx="8">
                  <c:v>Decision Tree Regressor</c:v>
                </c:pt>
              </c:strCache>
              <c:extLst/>
            </c:strRef>
          </c:cat>
          <c:val>
            <c:numRef>
              <c:f>[exel.xlsx]Sheet1!$B$21:$B$30</c:f>
              <c:numCache>
                <c:formatCode>General</c:formatCode>
                <c:ptCount val="9"/>
                <c:pt idx="0">
                  <c:v>0.89480000000000004</c:v>
                </c:pt>
                <c:pt idx="1">
                  <c:v>0.89500000000000002</c:v>
                </c:pt>
                <c:pt idx="2">
                  <c:v>0.91049999999999998</c:v>
                </c:pt>
                <c:pt idx="3">
                  <c:v>0.91210000000000002</c:v>
                </c:pt>
                <c:pt idx="4">
                  <c:v>0.92320000000000002</c:v>
                </c:pt>
                <c:pt idx="5">
                  <c:v>0.92449999999999999</c:v>
                </c:pt>
                <c:pt idx="6">
                  <c:v>0.93889999999999996</c:v>
                </c:pt>
                <c:pt idx="7">
                  <c:v>1.006</c:v>
                </c:pt>
                <c:pt idx="8">
                  <c:v>1.26</c:v>
                </c:pt>
              </c:numCache>
              <c:extLst/>
            </c:numRef>
          </c:val>
          <c:extLst>
            <c:ext xmlns:c16="http://schemas.microsoft.com/office/drawing/2014/chart" uri="{C3380CC4-5D6E-409C-BE32-E72D297353CC}">
              <c16:uniqueId val="{00000002-3DDB-4AA0-9C2E-27D7F9F5F6D5}"/>
            </c:ext>
          </c:extLst>
        </c:ser>
        <c:dLbls>
          <c:showLegendKey val="0"/>
          <c:showVal val="0"/>
          <c:showCatName val="0"/>
          <c:showSerName val="0"/>
          <c:showPercent val="0"/>
          <c:showBubbleSize val="0"/>
        </c:dLbls>
        <c:gapWidth val="219"/>
        <c:overlap val="-27"/>
        <c:axId val="1730785727"/>
        <c:axId val="1730781567"/>
      </c:barChart>
      <c:catAx>
        <c:axId val="1730785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730781567"/>
        <c:crosses val="autoZero"/>
        <c:auto val="1"/>
        <c:lblAlgn val="ctr"/>
        <c:lblOffset val="100"/>
        <c:noMultiLvlLbl val="0"/>
      </c:catAx>
      <c:valAx>
        <c:axId val="1730781567"/>
        <c:scaling>
          <c:orientation val="minMax"/>
          <c:max val="1.3"/>
          <c:min val="0.8"/>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730785727"/>
        <c:crosses val="autoZero"/>
        <c:crossBetween val="between"/>
        <c:majorUnit val="0.1"/>
      </c:valAx>
      <c:spPr>
        <a:noFill/>
        <a:ln>
          <a:solidFill>
            <a:schemeClr val="accent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barChart>
        <c:barDir val="col"/>
        <c:grouping val="clustered"/>
        <c:varyColors val="0"/>
        <c:ser>
          <c:idx val="1"/>
          <c:order val="1"/>
          <c:tx>
            <c:strRef>
              <c:f>[exel.xlsx]Sheet1!$C$1</c:f>
              <c:strCache>
                <c:ptCount val="1"/>
                <c:pt idx="0">
                  <c:v>Test_accuracy</c:v>
                </c:pt>
              </c:strCache>
            </c:strRef>
          </c:tx>
          <c:spPr>
            <a:solidFill>
              <a:srgbClr val="196FF5"/>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0-42DF-4ABE-8393-552EC9729F03}"/>
              </c:ext>
            </c:extLst>
          </c:dPt>
          <c:cat>
            <c:strRef>
              <c:f>[exel.xlsx]Sheet1!$A$2:$A$4</c:f>
              <c:strCache>
                <c:ptCount val="3"/>
                <c:pt idx="0">
                  <c:v>3Classes</c:v>
                </c:pt>
                <c:pt idx="1">
                  <c:v>9Classes</c:v>
                </c:pt>
                <c:pt idx="2">
                  <c:v>Linear Regression</c:v>
                </c:pt>
              </c:strCache>
            </c:strRef>
          </c:cat>
          <c:val>
            <c:numRef>
              <c:f>[exel.xlsx]Sheet1!$C$2:$C$4</c:f>
              <c:numCache>
                <c:formatCode>General</c:formatCode>
                <c:ptCount val="3"/>
                <c:pt idx="0">
                  <c:v>57.67</c:v>
                </c:pt>
                <c:pt idx="1">
                  <c:v>39.61</c:v>
                </c:pt>
                <c:pt idx="2">
                  <c:v>41.58</c:v>
                </c:pt>
              </c:numCache>
            </c:numRef>
          </c:val>
          <c:extLst>
            <c:ext xmlns:c16="http://schemas.microsoft.com/office/drawing/2014/chart" uri="{C3380CC4-5D6E-409C-BE32-E72D297353CC}">
              <c16:uniqueId val="{00000000-ED0D-48A0-8965-A9026BAF3345}"/>
            </c:ext>
          </c:extLst>
        </c:ser>
        <c:dLbls>
          <c:showLegendKey val="0"/>
          <c:showVal val="0"/>
          <c:showCatName val="0"/>
          <c:showSerName val="0"/>
          <c:showPercent val="0"/>
          <c:showBubbleSize val="0"/>
        </c:dLbls>
        <c:gapWidth val="219"/>
        <c:overlap val="-27"/>
        <c:axId val="627516928"/>
        <c:axId val="627526496"/>
        <c:extLst>
          <c:ext xmlns:c15="http://schemas.microsoft.com/office/drawing/2012/chart" uri="{02D57815-91ED-43cb-92C2-25804820EDAC}">
            <c15:filteredBarSeries>
              <c15:ser>
                <c:idx val="0"/>
                <c:order val="0"/>
                <c:tx>
                  <c:strRef>
                    <c:extLst>
                      <c:ext uri="{02D57815-91ED-43cb-92C2-25804820EDAC}">
                        <c15:formulaRef>
                          <c15:sqref>[exel.xlsx]Sheet1!$B$1</c15:sqref>
                        </c15:formulaRef>
                      </c:ext>
                    </c:extLst>
                    <c:strCache>
                      <c:ptCount val="1"/>
                      <c:pt idx="0">
                        <c:v>Test_loss</c:v>
                      </c:pt>
                    </c:strCache>
                  </c:strRef>
                </c:tx>
                <c:spPr>
                  <a:solidFill>
                    <a:schemeClr val="accent1"/>
                  </a:solidFill>
                  <a:ln>
                    <a:noFill/>
                  </a:ln>
                  <a:effectLst/>
                </c:spPr>
                <c:invertIfNegative val="0"/>
                <c:cat>
                  <c:strRef>
                    <c:extLst>
                      <c:ext uri="{02D57815-91ED-43cb-92C2-25804820EDAC}">
                        <c15:formulaRef>
                          <c15:sqref>[exel.xlsx]Sheet1!$A$2:$A$4</c15:sqref>
                        </c15:formulaRef>
                      </c:ext>
                    </c:extLst>
                    <c:strCache>
                      <c:ptCount val="3"/>
                      <c:pt idx="0">
                        <c:v>3Classes</c:v>
                      </c:pt>
                      <c:pt idx="1">
                        <c:v>9Classes</c:v>
                      </c:pt>
                      <c:pt idx="2">
                        <c:v>Linear Regression</c:v>
                      </c:pt>
                    </c:strCache>
                  </c:strRef>
                </c:cat>
                <c:val>
                  <c:numRef>
                    <c:extLst>
                      <c:ext uri="{02D57815-91ED-43cb-92C2-25804820EDAC}">
                        <c15:formulaRef>
                          <c15:sqref>[exel.xlsx]Sheet1!$B$2:$B$4</c15:sqref>
                        </c15:formulaRef>
                      </c:ext>
                    </c:extLst>
                    <c:numCache>
                      <c:formatCode>General</c:formatCode>
                      <c:ptCount val="3"/>
                      <c:pt idx="0">
                        <c:v>0.9365</c:v>
                      </c:pt>
                      <c:pt idx="1">
                        <c:v>1.1805000000000001</c:v>
                      </c:pt>
                      <c:pt idx="2">
                        <c:v>0.92349999999999999</c:v>
                      </c:pt>
                    </c:numCache>
                  </c:numRef>
                </c:val>
                <c:extLst>
                  <c:ext xmlns:c16="http://schemas.microsoft.com/office/drawing/2014/chart" uri="{C3380CC4-5D6E-409C-BE32-E72D297353CC}">
                    <c16:uniqueId val="{00000001-ED0D-48A0-8965-A9026BAF3345}"/>
                  </c:ext>
                </c:extLst>
              </c15:ser>
            </c15:filteredBarSeries>
          </c:ext>
        </c:extLst>
      </c:barChart>
      <c:catAx>
        <c:axId val="62751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627526496"/>
        <c:crosses val="autoZero"/>
        <c:auto val="1"/>
        <c:lblAlgn val="ctr"/>
        <c:lblOffset val="100"/>
        <c:noMultiLvlLbl val="0"/>
      </c:catAx>
      <c:valAx>
        <c:axId val="627526496"/>
        <c:scaling>
          <c:orientation val="minMax"/>
          <c:max val="65"/>
          <c:min val="0"/>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627516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12/13/2022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1832869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다른</a:t>
            </a:r>
            <a:r>
              <a:rPr kumimoji="1" lang="ko-KR" altLang="en-US" dirty="0"/>
              <a:t> </a:t>
            </a:r>
            <a:r>
              <a:rPr kumimoji="1" lang="ko-KR" altLang="en-US" dirty="0" err="1"/>
              <a:t>피쳐값</a:t>
            </a:r>
            <a:r>
              <a:rPr kumimoji="1" lang="ko-KR" altLang="en-US" dirty="0"/>
              <a:t> 넣기 </a:t>
            </a:r>
            <a:r>
              <a:rPr kumimoji="1" lang="en-US" altLang="ko-KR" dirty="0"/>
              <a:t>/</a:t>
            </a:r>
            <a:r>
              <a:rPr kumimoji="1" lang="ko-KR" altLang="en-US" dirty="0"/>
              <a:t> 질문 </a:t>
            </a:r>
            <a:r>
              <a:rPr kumimoji="1" lang="en-US" altLang="ko-KR" dirty="0"/>
              <a:t>?</a:t>
            </a:r>
            <a:r>
              <a:rPr kumimoji="1" lang="ko-KR" altLang="en-US" dirty="0"/>
              <a:t> </a:t>
            </a:r>
            <a:endParaRPr kumimoji="1" lang="en-US" altLang="ko-KR" dirty="0"/>
          </a:p>
          <a:p>
            <a:endParaRPr kumimoji="1" lang="en-US" altLang="ko-Kore-KR" dirty="0"/>
          </a:p>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1482670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These data are recorded and stored in CSV files like this,</a:t>
            </a:r>
          </a:p>
          <a:p>
            <a:r>
              <a:rPr kumimoji="1" lang="en-US" altLang="ko-KR" dirty="0"/>
              <a:t>These are average of RGB and HSV values.</a:t>
            </a:r>
          </a:p>
          <a:p>
            <a:r>
              <a:rPr kumimoji="1" lang="en-US" altLang="ko-KR" dirty="0"/>
              <a:t>These data were mainly selected through a background knowledge and content from various related studies to this topic.</a:t>
            </a:r>
          </a:p>
          <a:p>
            <a:r>
              <a:rPr kumimoji="1" lang="en-US" altLang="ko-KR" dirty="0"/>
              <a:t>And by combining color spaces we could get other features such as the yellowest part. </a:t>
            </a:r>
          </a:p>
          <a:p>
            <a:r>
              <a:rPr kumimoji="1" lang="en-US" altLang="ko-KR" dirty="0"/>
              <a:t>these data are used for training and testing in machine learning model.</a:t>
            </a:r>
          </a:p>
          <a:p>
            <a:endParaRPr kumimoji="1" lang="en-US" altLang="ko-KR" dirty="0"/>
          </a:p>
          <a:p>
            <a:endParaRPr kumimoji="1" lang="en-US" altLang="ko-KR" dirty="0"/>
          </a:p>
          <a:p>
            <a:r>
              <a:rPr kumimoji="1" lang="en-US" altLang="ko-KR" dirty="0"/>
              <a:t>These data are average of RGB and HSV values.</a:t>
            </a:r>
          </a:p>
          <a:p>
            <a:r>
              <a:rPr kumimoji="1" lang="en-US" altLang="ko-KR" dirty="0"/>
              <a:t>These are recorded and stored in CSV files like this. </a:t>
            </a:r>
          </a:p>
          <a:p>
            <a:endParaRPr kumimoji="1" lang="en-US" altLang="ko-KR" dirty="0"/>
          </a:p>
          <a:p>
            <a:endParaRPr kumimoji="1" lang="en-US" altLang="ko-KR" dirty="0"/>
          </a:p>
          <a:p>
            <a:endParaRPr kumimoji="1" lang="en-US" altLang="ko-KR" dirty="0"/>
          </a:p>
          <a:p>
            <a:endParaRPr kumimoji="1" lang="en-US" altLang="ko-Kore-KR" dirty="0"/>
          </a:p>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2467040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787994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en-US" dirty="0"/>
              <a:t>In machine learning, we built ten different </a:t>
            </a:r>
            <a:r>
              <a:rPr kumimoji="1" lang="en-US" altLang="en-US" dirty="0" err="1"/>
              <a:t>models.MAE</a:t>
            </a:r>
            <a:r>
              <a:rPr kumimoji="1" lang="en-US" altLang="en-US" dirty="0"/>
              <a:t> is mean squared error. </a:t>
            </a:r>
          </a:p>
          <a:p>
            <a:endParaRPr kumimoji="1" lang="en-US" altLang="en-US" dirty="0"/>
          </a:p>
          <a:p>
            <a:r>
              <a:rPr kumimoji="1" lang="en-US" altLang="en-US" dirty="0"/>
              <a:t>It is the average of the absolute values of the difference between the actual and predicted values.</a:t>
            </a:r>
          </a:p>
          <a:p>
            <a:endParaRPr kumimoji="1" lang="en-US" altLang="en-US" dirty="0"/>
          </a:p>
          <a:p>
            <a:r>
              <a:rPr kumimoji="1" lang="en-US" altLang="en-US" dirty="0"/>
              <a:t>Among these models, Random Forest showed the lowest MAE value, which means that this model has the best performance.</a:t>
            </a:r>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46751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Random forest is a supervised machine learning algorithm. It is one of the most commonly used algorithms due to its accuracy, simplicity, and flexibility. And It can apply to various datasets and situations by combining nonlinear characteristics and facts that the model can be used for classification and regression operation.</a:t>
            </a: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We test the model by changing the parameter values to find the optimum parameters on the model. When the value of parameters are like this, the Random forest model showed the best Evaluation Metrics value.</a:t>
            </a: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estimator is the number of trees. And Max feature is the number or proportion of features to be considered when branching trees. And max depth is the tree’s depth. </a:t>
            </a: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4247031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2800" b="0" i="0" dirty="0">
                <a:solidFill>
                  <a:srgbClr val="000000"/>
                </a:solidFill>
                <a:effectLst/>
                <a:latin typeface="-apple-system"/>
              </a:rPr>
              <a:t>This is a table showing the five most important features among the features of the machine learning model.</a:t>
            </a: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Importance is the probability of how much this feature value was used for prediction.</a:t>
            </a: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2029620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3377263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Let me explain EfficientNetV2. It is a model focused on training efficiency. This figure shows the training efficiency of EfficientNetV2 compared to other models, and the table next to it is the architecture of EfficientNetV2</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EfficientNetV2 complements three problems of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EfficientNet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eriod"/>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Training with very large image sizes is slow</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eriod"/>
            </a:pP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Depthwise</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convolutions are slow in early layers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just" latinLnBrk="1">
              <a:lnSpc>
                <a:spcPct val="107000"/>
              </a:lnSpc>
              <a:spcAft>
                <a:spcPts val="800"/>
              </a:spcAft>
              <a:buFont typeface="+mj-lt"/>
              <a:buAutoNum type="arabicPeriod"/>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Equally scaling up every stage is sub-optimal</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To solve these three problems, EfficientNetV2 uses progressive learning, fused-</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MBConv</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and non-uniform scaling.</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3606574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800" dirty="0">
                <a:effectLst/>
                <a:latin typeface="맑은 고딕" panose="020B0503020000020004" pitchFamily="50" charset="-127"/>
                <a:ea typeface="굴림" panose="020B0600000101010101" pitchFamily="50" charset="-127"/>
                <a:cs typeface="굴림" panose="020B0600000101010101" pitchFamily="50" charset="-127"/>
              </a:rPr>
              <a:t>The Brix distribution for the measured apples in this research was between 8.90 °Bx to 17.60 °Bx, with an average of 12.57 °Bx. Most of the Brix values were between 12 °Bx to 13 °Bx. </a:t>
            </a:r>
            <a:endParaRPr lang="ko-KR" altLang="ko-KR" sz="1800" dirty="0">
              <a:effectLst/>
              <a:latin typeface="굴림" panose="020B0600000101010101" pitchFamily="50" charset="-127"/>
              <a:ea typeface="굴림" panose="020B0600000101010101" pitchFamily="50" charset="-127"/>
              <a:cs typeface="굴림" panose="020B0600000101010101" pitchFamily="50" charset="-127"/>
            </a:endParaRPr>
          </a:p>
          <a:p>
            <a:pPr algn="just" latinLnBrk="1">
              <a:lnSpc>
                <a:spcPct val="107000"/>
              </a:lnSpc>
              <a:spcAft>
                <a:spcPts val="800"/>
              </a:spcAft>
            </a:pPr>
            <a:r>
              <a:rPr lang="en-US" altLang="ko-KR" sz="1800" kern="0" dirty="0">
                <a:effectLst/>
                <a:latin typeface="맑은 고딕" panose="020B0503020000020004" pitchFamily="50" charset="-127"/>
                <a:ea typeface="맑은 고딕" panose="020B0503020000020004" pitchFamily="50" charset="-127"/>
                <a:cs typeface="굴림" panose="020B0600000101010101" pitchFamily="50" charset="-127"/>
              </a:rPr>
              <a:t>so we defined less than 12 as low, more than 12 and less than 13 as medium, and more than 13 as high.</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dirty="0"/>
          </a:p>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3626082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800" dirty="0">
                <a:effectLst/>
                <a:latin typeface="맑은 고딕" panose="020B0503020000020004" pitchFamily="50" charset="-127"/>
                <a:ea typeface="굴림" panose="020B0600000101010101" pitchFamily="50" charset="-127"/>
                <a:cs typeface="굴림" panose="020B0600000101010101" pitchFamily="50" charset="-127"/>
              </a:rPr>
              <a:t>The Brix distribution for the measured apples in this research was between 8.90 °Bx to 17.60 °Bx, with an average of 12.57 °Bx. Most of the Brix values were between 12 °Bx to 13 °Bx. </a:t>
            </a:r>
            <a:endParaRPr lang="ko-KR" altLang="ko-KR" sz="1800" dirty="0">
              <a:effectLst/>
              <a:latin typeface="굴림" panose="020B0600000101010101" pitchFamily="50" charset="-127"/>
              <a:ea typeface="굴림" panose="020B0600000101010101" pitchFamily="50" charset="-127"/>
              <a:cs typeface="굴림" panose="020B0600000101010101" pitchFamily="50" charset="-127"/>
            </a:endParaRPr>
          </a:p>
          <a:p>
            <a:pPr algn="just" latinLnBrk="1">
              <a:lnSpc>
                <a:spcPct val="107000"/>
              </a:lnSpc>
              <a:spcAft>
                <a:spcPts val="800"/>
              </a:spcAft>
            </a:pPr>
            <a:r>
              <a:rPr lang="en-US" altLang="ko-KR" sz="1800" kern="0" dirty="0">
                <a:effectLst/>
                <a:latin typeface="맑은 고딕" panose="020B0503020000020004" pitchFamily="50" charset="-127"/>
                <a:ea typeface="맑은 고딕" panose="020B0503020000020004" pitchFamily="50" charset="-127"/>
                <a:cs typeface="굴림" panose="020B0600000101010101" pitchFamily="50" charset="-127"/>
              </a:rPr>
              <a:t>so we defined less than 12 as low, more than 12 and less than 13 as medium, and more than 13 as high.</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dirty="0"/>
          </a:p>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956016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2073635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Train, validation, and test were divided into 6:2:2 and experimented by changing the initial learning rate with two learning rate schedulers,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stepLR</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and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CosineAnnealing</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As a result of the experiment, the best performance was found at 1e-5 with the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consineannealing</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scheduler.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3252868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We considered four situations with a total of two variables in the use of datasets. The first is the use of modified data due to data imbalance with overall raw data. </a:t>
            </a: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First is 8:1:1 and 6:2:2 divided by the train set, validation set, and test set.</a:t>
            </a: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And the second is brix distribution.</a:t>
            </a: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table shows the brix distribution of raw data and modified data</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27</a:t>
            </a:fld>
            <a:endParaRPr lang="en-US"/>
          </a:p>
        </p:txBody>
      </p:sp>
    </p:spTree>
    <p:extLst>
      <p:ext uri="{BB962C8B-B14F-4D97-AF65-F5344CB8AC3E}">
        <p14:creationId xmlns:p14="http://schemas.microsoft.com/office/powerpoint/2010/main" val="1193685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We considered four situations with a total of two variables in the use of datasets. The first is the use of modified data due to data imbalance with overall raw data. </a:t>
            </a: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First is 8:1:1 and 6:2:2 divided by the train set, validation set, and test set.</a:t>
            </a: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And the second is brix distribution.</a:t>
            </a: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table shows the brix distribution of raw data and modified data</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28</a:t>
            </a:fld>
            <a:endParaRPr lang="en-US"/>
          </a:p>
        </p:txBody>
      </p:sp>
    </p:spTree>
    <p:extLst>
      <p:ext uri="{BB962C8B-B14F-4D97-AF65-F5344CB8AC3E}">
        <p14:creationId xmlns:p14="http://schemas.microsoft.com/office/powerpoint/2010/main" val="3152819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Although 622raw and 811raw showed good performance and 811raw data showed the best performance, considering the number of test sets, we decided to use 622raw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is actual classes and this is predicted classes. So If the color of the boxes are closer to this color, it means that performance of the model is better.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29</a:t>
            </a:fld>
            <a:endParaRPr lang="en-US"/>
          </a:p>
        </p:txBody>
      </p:sp>
    </p:spTree>
    <p:extLst>
      <p:ext uri="{BB962C8B-B14F-4D97-AF65-F5344CB8AC3E}">
        <p14:creationId xmlns:p14="http://schemas.microsoft.com/office/powerpoint/2010/main" val="917404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Although 622raw and 811raw showed good performance and 811raw data showed the best performance, considering the number of test sets, we decided to use 622raw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is actual classes and this is predicted classes. So If the color of the boxes are closer to this color, it means that performance of the model is better.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30</a:t>
            </a:fld>
            <a:endParaRPr lang="en-US"/>
          </a:p>
        </p:txBody>
      </p:sp>
    </p:spTree>
    <p:extLst>
      <p:ext uri="{BB962C8B-B14F-4D97-AF65-F5344CB8AC3E}">
        <p14:creationId xmlns:p14="http://schemas.microsoft.com/office/powerpoint/2010/main" val="4109523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In addition to the three classes of low, medium, and high, apple sugar was rounded off to make nine integer classes, and nine classes and linear regression were made to compare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test_loss</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and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test_accuracy</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As expected, the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test_accuracy</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of 3 Classes was the highest.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31</a:t>
            </a:fld>
            <a:endParaRPr lang="en-US"/>
          </a:p>
        </p:txBody>
      </p:sp>
    </p:spTree>
    <p:extLst>
      <p:ext uri="{BB962C8B-B14F-4D97-AF65-F5344CB8AC3E}">
        <p14:creationId xmlns:p14="http://schemas.microsoft.com/office/powerpoint/2010/main" val="2783690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Finally, our goal is to create a hybrid machine learning model.</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We created this model because we thought that we could create a more accurate model by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ensembling</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deep learning, which is strength in classification, and machine learning, which is strength in linear regression. In addition, looking at the difference between machine learning and deep learning, in machine learning, people do feature extraction, but in deep learning, models do it. Using these characteristics, we build a hybrid machine learning model that allows us to make more accurate sugar measurements by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ensembling</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machine learning, which can directly specify sugar associated feature values for apple appearance based on basic natural science, and deep learning, which can directly find unknown associations.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33</a:t>
            </a:fld>
            <a:endParaRPr lang="en-US"/>
          </a:p>
        </p:txBody>
      </p:sp>
    </p:spTree>
    <p:extLst>
      <p:ext uri="{BB962C8B-B14F-4D97-AF65-F5344CB8AC3E}">
        <p14:creationId xmlns:p14="http://schemas.microsoft.com/office/powerpoint/2010/main" val="3521600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figure structures how to ensemble machine learning and deep learning. First of all, the sugar level of apples is distinguished by low, medium, and high in the deep learning model, and the exact sugar level is predicted by regression in the machine learning model.</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34</a:t>
            </a:fld>
            <a:endParaRPr lang="en-US"/>
          </a:p>
        </p:txBody>
      </p:sp>
    </p:spTree>
    <p:extLst>
      <p:ext uri="{BB962C8B-B14F-4D97-AF65-F5344CB8AC3E}">
        <p14:creationId xmlns:p14="http://schemas.microsoft.com/office/powerpoint/2010/main" val="702605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figure structures how to ensemble machine learning and deep learning. First of all, the sugar level of apples is distinguished by low, medium, and high in the deep learning model, and the exact sugar level is predicted by regression in the machine learning model.</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35</a:t>
            </a:fld>
            <a:endParaRPr lang="en-US"/>
          </a:p>
        </p:txBody>
      </p:sp>
    </p:spTree>
    <p:extLst>
      <p:ext uri="{BB962C8B-B14F-4D97-AF65-F5344CB8AC3E}">
        <p14:creationId xmlns:p14="http://schemas.microsoft.com/office/powerpoint/2010/main" val="2374292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36</a:t>
            </a:fld>
            <a:endParaRPr lang="en-US"/>
          </a:p>
        </p:txBody>
      </p:sp>
    </p:spTree>
    <p:extLst>
      <p:ext uri="{BB962C8B-B14F-4D97-AF65-F5344CB8AC3E}">
        <p14:creationId xmlns:p14="http://schemas.microsoft.com/office/powerpoint/2010/main" val="59067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3812382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38</a:t>
            </a:fld>
            <a:endParaRPr lang="en-US"/>
          </a:p>
        </p:txBody>
      </p:sp>
    </p:spTree>
    <p:extLst>
      <p:ext uri="{BB962C8B-B14F-4D97-AF65-F5344CB8AC3E}">
        <p14:creationId xmlns:p14="http://schemas.microsoft.com/office/powerpoint/2010/main" val="3762297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39</a:t>
            </a:fld>
            <a:endParaRPr lang="en-US"/>
          </a:p>
        </p:txBody>
      </p:sp>
    </p:spTree>
    <p:extLst>
      <p:ext uri="{BB962C8B-B14F-4D97-AF65-F5344CB8AC3E}">
        <p14:creationId xmlns:p14="http://schemas.microsoft.com/office/powerpoint/2010/main" val="1939086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40</a:t>
            </a:fld>
            <a:endParaRPr lang="en-US"/>
          </a:p>
        </p:txBody>
      </p:sp>
    </p:spTree>
    <p:extLst>
      <p:ext uri="{BB962C8B-B14F-4D97-AF65-F5344CB8AC3E}">
        <p14:creationId xmlns:p14="http://schemas.microsoft.com/office/powerpoint/2010/main" val="2880632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42</a:t>
            </a:fld>
            <a:endParaRPr lang="en-US"/>
          </a:p>
        </p:txBody>
      </p:sp>
    </p:spTree>
    <p:extLst>
      <p:ext uri="{BB962C8B-B14F-4D97-AF65-F5344CB8AC3E}">
        <p14:creationId xmlns:p14="http://schemas.microsoft.com/office/powerpoint/2010/main" val="1518467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43</a:t>
            </a:fld>
            <a:endParaRPr lang="en-US"/>
          </a:p>
        </p:txBody>
      </p:sp>
    </p:spTree>
    <p:extLst>
      <p:ext uri="{BB962C8B-B14F-4D97-AF65-F5344CB8AC3E}">
        <p14:creationId xmlns:p14="http://schemas.microsoft.com/office/powerpoint/2010/main" val="1234037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46</a:t>
            </a:fld>
            <a:endParaRPr lang="en-US"/>
          </a:p>
        </p:txBody>
      </p:sp>
    </p:spTree>
    <p:extLst>
      <p:ext uri="{BB962C8B-B14F-4D97-AF65-F5344CB8AC3E}">
        <p14:creationId xmlns:p14="http://schemas.microsoft.com/office/powerpoint/2010/main" val="326936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47</a:t>
            </a:fld>
            <a:endParaRPr lang="en-US"/>
          </a:p>
        </p:txBody>
      </p:sp>
    </p:spTree>
    <p:extLst>
      <p:ext uri="{BB962C8B-B14F-4D97-AF65-F5344CB8AC3E}">
        <p14:creationId xmlns:p14="http://schemas.microsoft.com/office/powerpoint/2010/main" val="160423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장점</a:t>
            </a:r>
            <a:r>
              <a:rPr kumimoji="1" lang="ko-KR" altLang="en-US" dirty="0"/>
              <a:t> 어디서 뭘 뽑고 인공지능을 이용한 </a:t>
            </a:r>
            <a:r>
              <a:rPr kumimoji="1" lang="en-US" altLang="ko-KR" dirty="0" err="1"/>
              <a:t>ndm</a:t>
            </a:r>
            <a:r>
              <a:rPr kumimoji="1" lang="ko-KR" altLang="en-US" dirty="0"/>
              <a:t> 만들 것이다</a:t>
            </a:r>
            <a:r>
              <a:rPr kumimoji="1" lang="en-US" altLang="ko-KR" dirty="0"/>
              <a:t>.</a:t>
            </a:r>
          </a:p>
          <a:p>
            <a:r>
              <a:rPr kumimoji="1" lang="en-US" altLang="ko-KR" dirty="0"/>
              <a:t>So, We will make non-destructive method using both method’s advantages. </a:t>
            </a: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422015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W</a:t>
            </a:r>
            <a:r>
              <a:rPr kumimoji="1" lang="en-US" altLang="ko-KR" dirty="0"/>
              <a:t>e</a:t>
            </a:r>
            <a:r>
              <a:rPr kumimoji="1" lang="ko-KR" altLang="en-US" dirty="0"/>
              <a:t> </a:t>
            </a:r>
            <a:r>
              <a:rPr kumimoji="1" lang="en-US" altLang="ko-KR" dirty="0"/>
              <a:t>will</a:t>
            </a:r>
            <a:r>
              <a:rPr kumimoji="1" lang="ko-KR" altLang="en-US" dirty="0"/>
              <a:t> </a:t>
            </a:r>
            <a:r>
              <a:rPr kumimoji="1" lang="en-US" altLang="ko-KR" dirty="0"/>
              <a:t>talk</a:t>
            </a:r>
            <a:r>
              <a:rPr kumimoji="1" lang="ko-KR" altLang="en-US" dirty="0"/>
              <a:t> </a:t>
            </a:r>
            <a:r>
              <a:rPr kumimoji="1" lang="en-US" altLang="ko-KR" dirty="0"/>
              <a:t>about</a:t>
            </a:r>
            <a:r>
              <a:rPr kumimoji="1" lang="ko-KR" altLang="en-US" dirty="0"/>
              <a:t> </a:t>
            </a:r>
            <a:r>
              <a:rPr kumimoji="1" lang="en-US" altLang="ko-KR" dirty="0"/>
              <a:t>why</a:t>
            </a:r>
            <a:r>
              <a:rPr kumimoji="1" lang="ko-KR" altLang="en-US" dirty="0"/>
              <a:t> </a:t>
            </a:r>
            <a:r>
              <a:rPr kumimoji="1" lang="en-US" altLang="ko-KR" dirty="0"/>
              <a:t>we</a:t>
            </a:r>
            <a:r>
              <a:rPr kumimoji="1" lang="ko-KR" altLang="en-US" dirty="0"/>
              <a:t> </a:t>
            </a:r>
            <a:r>
              <a:rPr kumimoji="1" lang="en-US" altLang="ko-KR" dirty="0"/>
              <a:t>use</a:t>
            </a:r>
            <a:r>
              <a:rPr kumimoji="1" lang="ko-KR" altLang="en-US" dirty="0"/>
              <a:t> </a:t>
            </a:r>
            <a:r>
              <a:rPr kumimoji="1" lang="en-US" altLang="ko-KR" dirty="0"/>
              <a:t>HML</a:t>
            </a:r>
            <a:r>
              <a:rPr kumimoji="1" lang="ko-KR" altLang="en-US" dirty="0"/>
              <a:t> </a:t>
            </a:r>
            <a:r>
              <a:rPr kumimoji="1" lang="en-US" altLang="ko-KR" dirty="0"/>
              <a:t>later.</a:t>
            </a:r>
            <a:r>
              <a:rPr kumimoji="1" lang="ko-KR" altLang="en-US" dirty="0"/>
              <a:t> </a:t>
            </a:r>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71385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295604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2838590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왜</a:t>
            </a:r>
            <a:r>
              <a:rPr kumimoji="1" lang="ko-KR" altLang="en-US" dirty="0"/>
              <a:t> 바꾸게 됐는지 </a:t>
            </a:r>
            <a:endParaRPr kumimoji="1" lang="en-US" altLang="ko-KR" dirty="0"/>
          </a:p>
          <a:p>
            <a:r>
              <a:rPr kumimoji="1" lang="en-US" altLang="ko-KR" dirty="0"/>
              <a:t>Before We used 200 Pixie Crunch. We took 6 sides pictures of apple but our dataset was lacking.</a:t>
            </a:r>
          </a:p>
          <a:p>
            <a:r>
              <a:rPr kumimoji="1" lang="en-US" altLang="ko-KR" dirty="0"/>
              <a:t>Now, We used 815 Gala apples. We took 14 sides pictures of apple. </a:t>
            </a:r>
          </a:p>
          <a:p>
            <a:r>
              <a:rPr kumimoji="1" lang="ko-KR" altLang="en-US" dirty="0" err="1"/>
              <a:t>픽시크런치</a:t>
            </a:r>
            <a:r>
              <a:rPr kumimoji="1" lang="ko-KR" altLang="en-US" dirty="0"/>
              <a:t> </a:t>
            </a:r>
            <a:r>
              <a:rPr kumimoji="1" lang="en-US" altLang="ko-KR" dirty="0"/>
              <a:t>200</a:t>
            </a:r>
            <a:r>
              <a:rPr kumimoji="1" lang="ko-KR" altLang="en-US" dirty="0"/>
              <a:t>개 </a:t>
            </a:r>
            <a:r>
              <a:rPr kumimoji="1" lang="en-US" altLang="ko-KR" dirty="0"/>
              <a:t>6</a:t>
            </a:r>
            <a:r>
              <a:rPr kumimoji="1" lang="ko-KR" altLang="en-US" dirty="0"/>
              <a:t>개의 단면을 찍었지만</a:t>
            </a:r>
            <a:r>
              <a:rPr kumimoji="1" lang="en-US" altLang="ko-KR" dirty="0"/>
              <a:t>,</a:t>
            </a:r>
            <a:r>
              <a:rPr kumimoji="1" lang="ko-KR" altLang="en-US" dirty="0"/>
              <a:t> 데이터셋이 부족해서 </a:t>
            </a:r>
            <a:endParaRPr kumimoji="1" lang="en-US" altLang="ko-KR" dirty="0"/>
          </a:p>
          <a:p>
            <a:r>
              <a:rPr kumimoji="1" lang="ko-KR" altLang="en-US" dirty="0"/>
              <a:t>갈라 </a:t>
            </a:r>
            <a:r>
              <a:rPr kumimoji="1" lang="en-US" altLang="ko-KR" dirty="0"/>
              <a:t>815</a:t>
            </a:r>
            <a:r>
              <a:rPr kumimoji="1" lang="ko-KR" altLang="en-US" dirty="0"/>
              <a:t>개의 </a:t>
            </a:r>
            <a:r>
              <a:rPr kumimoji="1" lang="en-US" altLang="ko-KR" dirty="0"/>
              <a:t>14</a:t>
            </a:r>
            <a:r>
              <a:rPr kumimoji="1" lang="ko-KR" altLang="en-US" dirty="0"/>
              <a:t>개의 단면을 찍었다</a:t>
            </a:r>
            <a:r>
              <a:rPr kumimoji="1" lang="en-US" altLang="ko-KR" dirty="0"/>
              <a:t>.</a:t>
            </a:r>
            <a:r>
              <a:rPr kumimoji="1" lang="ko-KR" altLang="en-US" dirty="0"/>
              <a:t> </a:t>
            </a:r>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1463177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3249685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16119" y="1219683"/>
            <a:ext cx="7022946"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bg1"/>
                </a:solidFill>
                <a:latin typeface="Franklin Gothic Medium" panose="020B0603020102020204" pitchFamily="34" charset="0"/>
              </a:defRPr>
            </a:lvl1pPr>
          </a:lstStyle>
          <a:p>
            <a:r>
              <a:rPr lang="en-US" dirty="0"/>
              <a:t>Presentation Title</a:t>
            </a:r>
          </a:p>
        </p:txBody>
      </p:sp>
      <p:sp>
        <p:nvSpPr>
          <p:cNvPr id="3" name="Subtitle"/>
          <p:cNvSpPr>
            <a:spLocks noGrp="1"/>
          </p:cNvSpPr>
          <p:nvPr>
            <p:ph type="subTitle" idx="1" hasCustomPrompt="1"/>
          </p:nvPr>
        </p:nvSpPr>
        <p:spPr>
          <a:xfrm>
            <a:off x="1116115" y="2571751"/>
            <a:ext cx="7022949"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22949"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3179780"/>
            <a:ext cx="702294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pic>
        <p:nvPicPr>
          <p:cNvPr id="6" name="Picture 5">
            <a:extLst>
              <a:ext uri="{FF2B5EF4-FFF2-40B4-BE49-F238E27FC236}">
                <a16:creationId xmlns:a16="http://schemas.microsoft.com/office/drawing/2014/main" id="{5D25DB28-1AB0-014E-B1FC-23CE77A2A5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0543" y="4629887"/>
            <a:ext cx="2500146" cy="264721"/>
          </a:xfrm>
          <a:prstGeom prst="rect">
            <a:avLst/>
          </a:prstGeom>
        </p:spPr>
      </p:pic>
      <p:pic>
        <p:nvPicPr>
          <p:cNvPr id="14" name="Black Triangle">
            <a:extLst>
              <a:ext uri="{FF2B5EF4-FFF2-40B4-BE49-F238E27FC236}">
                <a16:creationId xmlns:a16="http://schemas.microsoft.com/office/drawing/2014/main" id="{41115AA3-7BE6-AF41-91DF-38E99E2BDED6}"/>
              </a:ext>
            </a:extLst>
          </p:cNvPr>
          <p:cNvPicPr>
            <a:picLocks noChangeAspect="1"/>
          </p:cNvPicPr>
          <p:nvPr userDrawn="1"/>
        </p:nvPicPr>
        <p:blipFill>
          <a:blip r:embed="rId3"/>
          <a:stretch>
            <a:fillRect/>
          </a:stretch>
        </p:blipFill>
        <p:spPr>
          <a:xfrm>
            <a:off x="7807272" y="0"/>
            <a:ext cx="1336728" cy="5155949"/>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8"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2" name="Title"/>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3" name="Subhead"/>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905346" y="1471906"/>
            <a:ext cx="7568987"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914400" y="1438042"/>
            <a:ext cx="3657604"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br>
              <a:rPr lang="en-US" dirty="0"/>
            </a:br>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dirty="0"/>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9" y="1440658"/>
            <a:ext cx="3708656"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dirty="0"/>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8" name="Title">
            <a:extLst>
              <a:ext uri="{FF2B5EF4-FFF2-40B4-BE49-F238E27FC236}">
                <a16:creationId xmlns:a16="http://schemas.microsoft.com/office/drawing/2014/main" id="{6A4C6AE5-F56B-0E43-BA90-936416C44EC4}"/>
              </a:ext>
            </a:extLst>
          </p:cNvPr>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9" name="Subhead">
            <a:extLst>
              <a:ext uri="{FF2B5EF4-FFF2-40B4-BE49-F238E27FC236}">
                <a16:creationId xmlns:a16="http://schemas.microsoft.com/office/drawing/2014/main" id="{D7ADAC26-328E-BB49-BBC5-2D10E7BE20C5}"/>
              </a:ext>
            </a:extLst>
          </p:cNvPr>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683536"/>
            <a:ext cx="8012640" cy="3435498"/>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228601"/>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dirty="0"/>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29840" y="228601"/>
            <a:ext cx="0" cy="3890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239099"/>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8" name="Gold Triangle">
            <a:extLst>
              <a:ext uri="{FF2B5EF4-FFF2-40B4-BE49-F238E27FC236}">
                <a16:creationId xmlns:a16="http://schemas.microsoft.com/office/drawing/2014/main" id="{D9F81172-AF70-A648-89C9-C33F29592BFD}"/>
              </a:ext>
            </a:extLst>
          </p:cNvPr>
          <p:cNvPicPr>
            <a:picLocks noChangeAspect="1"/>
          </p:cNvPicPr>
          <p:nvPr userDrawn="1"/>
        </p:nvPicPr>
        <p:blipFill>
          <a:blip r:embed="rId2"/>
          <a:stretch>
            <a:fillRect/>
          </a:stretch>
        </p:blipFill>
        <p:spPr>
          <a:xfrm>
            <a:off x="7810500" y="0"/>
            <a:ext cx="1333500" cy="514350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3" y="1"/>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6"/>
            <a:ext cx="4814498" cy="893321"/>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7"/>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3" y="2108272"/>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dirty="0"/>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9DDE97B0-77E3-9A4F-B3B9-CBF9063751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0543" y="4629887"/>
            <a:ext cx="2500146" cy="264721"/>
          </a:xfrm>
          <a:prstGeom prst="rect">
            <a:avLst/>
          </a:prstGeom>
        </p:spPr>
      </p:pic>
      <p:pic>
        <p:nvPicPr>
          <p:cNvPr id="12" name="Gold Triangle">
            <a:extLst>
              <a:ext uri="{FF2B5EF4-FFF2-40B4-BE49-F238E27FC236}">
                <a16:creationId xmlns:a16="http://schemas.microsoft.com/office/drawing/2014/main" id="{F4EFE91E-3F5E-3747-8DD9-B5ACEF622E65}"/>
              </a:ext>
            </a:extLst>
          </p:cNvPr>
          <p:cNvPicPr>
            <a:picLocks noChangeAspect="1"/>
          </p:cNvPicPr>
          <p:nvPr userDrawn="1"/>
        </p:nvPicPr>
        <p:blipFill>
          <a:blip r:embed="rId3"/>
          <a:stretch>
            <a:fillRect/>
          </a:stretch>
        </p:blipFill>
        <p:spPr>
          <a:xfrm>
            <a:off x="7810500" y="0"/>
            <a:ext cx="1333500" cy="51435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089147" y="1168250"/>
            <a:ext cx="5500897" cy="623248"/>
          </a:xfrm>
          <a:prstGeom prst="rect">
            <a:avLst/>
          </a:prstGeom>
          <a:noFill/>
          <a:ln w="38100">
            <a:noFill/>
          </a:ln>
        </p:spPr>
        <p:txBody>
          <a:bodyPr wrap="square" lIns="0" tIns="0" rIns="0" bIns="0" anchor="t" anchorCtr="0">
            <a:spAutoFit/>
          </a:bodyPr>
          <a:lstStyle>
            <a:lvl1pPr algn="l">
              <a:defRPr sz="4500" b="0" i="1" cap="none" spc="0" baseline="0">
                <a:solidFill>
                  <a:schemeClr val="bg1"/>
                </a:solidFill>
                <a:latin typeface="Franklin Gothic Medium" panose="020B0603020102020204" pitchFamily="34" charset="0"/>
              </a:defRPr>
            </a:lvl1pPr>
          </a:lstStyle>
          <a:p>
            <a:r>
              <a:rPr lang="en-US" dirty="0"/>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8" y="3485758"/>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dirty="0" err="1">
                <a:latin typeface="Franklin Gothic Medium" panose="020B0603020102020204" pitchFamily="34" charset="0"/>
              </a:rPr>
              <a:t>polytechnic.purdue.edu</a:t>
            </a:r>
            <a:endParaRPr lang="en-US" sz="900" dirty="0">
              <a:latin typeface="Franklin Gothic Medium" panose="020B0603020102020204" pitchFamily="34" charset="0"/>
            </a:endParaRPr>
          </a:p>
          <a:p>
            <a:pPr>
              <a:tabLst>
                <a:tab pos="997447" algn="l"/>
              </a:tabLst>
            </a:pPr>
            <a:endParaRPr lang="en-US" sz="675" dirty="0">
              <a:latin typeface="Franklin Gothic Medium" panose="020B0603020102020204" pitchFamily="34" charset="0"/>
            </a:endParaRPr>
          </a:p>
          <a:p>
            <a:pPr marL="0" indent="0">
              <a:tabLst>
                <a:tab pos="1069181" algn="l"/>
                <a:tab pos="1198960" algn="l"/>
              </a:tabLst>
            </a:pPr>
            <a:r>
              <a:rPr lang="en-US" sz="788" dirty="0">
                <a:latin typeface="Franklin Gothic Medium" panose="020B0603020102020204" pitchFamily="34" charset="0"/>
              </a:rPr>
              <a:t>	</a:t>
            </a:r>
            <a:r>
              <a:rPr lang="en-US" sz="900" dirty="0">
                <a:latin typeface="Franklin Gothic Medium" panose="020B0603020102020204" pitchFamily="34" charset="0"/>
              </a:rPr>
              <a:t>/ 	</a:t>
            </a:r>
            <a:r>
              <a:rPr lang="en-US" sz="900" dirty="0" err="1">
                <a:latin typeface="Franklin Gothic Medium" panose="020B0603020102020204" pitchFamily="34" charset="0"/>
              </a:rPr>
              <a:t>TechPurdue</a:t>
            </a:r>
            <a:endParaRPr lang="en-US" sz="900" dirty="0">
              <a:latin typeface="Franklin Gothic Medium" panose="020B0603020102020204" pitchFamily="34" charset="0"/>
            </a:endParaRPr>
          </a:p>
          <a:p>
            <a:pPr>
              <a:tabLst>
                <a:tab pos="997447" algn="l"/>
              </a:tabLst>
            </a:pPr>
            <a:endParaRPr lang="en-US" sz="788" dirty="0">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224892"/>
            <a:ext cx="5321808"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2476211"/>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2640975"/>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2821412"/>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err="1"/>
              <a:t>email@purdue.edu</a:t>
            </a:r>
            <a:endParaRPr lang="en-US" dirty="0"/>
          </a:p>
        </p:txBody>
      </p:sp>
      <p:pic>
        <p:nvPicPr>
          <p:cNvPr id="13" name="Picture 12">
            <a:extLst>
              <a:ext uri="{FF2B5EF4-FFF2-40B4-BE49-F238E27FC236}">
                <a16:creationId xmlns:a16="http://schemas.microsoft.com/office/drawing/2014/main" id="{96DD0592-E484-074B-8EBD-6E297DF157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0543" y="4629887"/>
            <a:ext cx="2500146" cy="264721"/>
          </a:xfrm>
          <a:prstGeom prst="rect">
            <a:avLst/>
          </a:prstGeom>
        </p:spPr>
      </p:pic>
      <p:pic>
        <p:nvPicPr>
          <p:cNvPr id="14" name="Picture 13">
            <a:extLst>
              <a:ext uri="{FF2B5EF4-FFF2-40B4-BE49-F238E27FC236}">
                <a16:creationId xmlns:a16="http://schemas.microsoft.com/office/drawing/2014/main" id="{B28883B0-108E-C441-ADF0-064F4AE09EFB}"/>
              </a:ext>
            </a:extLst>
          </p:cNvPr>
          <p:cNvPicPr>
            <a:picLocks noChangeAspect="1"/>
          </p:cNvPicPr>
          <p:nvPr userDrawn="1"/>
        </p:nvPicPr>
        <p:blipFill>
          <a:blip r:embed="rId3" cstate="screen">
            <a:biLevel thresh="75000"/>
            <a:extLst>
              <a:ext uri="{28A0092B-C50C-407E-A947-70E740481C1C}">
                <a14:useLocalDpi xmlns:a14="http://schemas.microsoft.com/office/drawing/2010/main"/>
              </a:ext>
            </a:extLst>
          </a:blip>
          <a:stretch>
            <a:fillRect/>
          </a:stretch>
        </p:blipFill>
        <p:spPr>
          <a:xfrm>
            <a:off x="1072704" y="3755185"/>
            <a:ext cx="944124" cy="164764"/>
          </a:xfrm>
          <a:prstGeom prst="rect">
            <a:avLst/>
          </a:prstGeom>
        </p:spPr>
      </p:pic>
      <p:pic>
        <p:nvPicPr>
          <p:cNvPr id="15" name="Black Triangle">
            <a:extLst>
              <a:ext uri="{FF2B5EF4-FFF2-40B4-BE49-F238E27FC236}">
                <a16:creationId xmlns:a16="http://schemas.microsoft.com/office/drawing/2014/main" id="{AF65998B-73B7-7144-A547-6DD4753A70EE}"/>
              </a:ext>
            </a:extLst>
          </p:cNvPr>
          <p:cNvPicPr>
            <a:picLocks noChangeAspect="1"/>
          </p:cNvPicPr>
          <p:nvPr userDrawn="1"/>
        </p:nvPicPr>
        <p:blipFill>
          <a:blip r:embed="rId4"/>
          <a:stretch>
            <a:fillRect/>
          </a:stretch>
        </p:blipFill>
        <p:spPr>
          <a:xfrm>
            <a:off x="7807272" y="0"/>
            <a:ext cx="1336728" cy="5155949"/>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8"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8" y="1978535"/>
            <a:ext cx="5937755"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pic>
        <p:nvPicPr>
          <p:cNvPr id="11" name="Picture 10">
            <a:extLst>
              <a:ext uri="{FF2B5EF4-FFF2-40B4-BE49-F238E27FC236}">
                <a16:creationId xmlns:a16="http://schemas.microsoft.com/office/drawing/2014/main" id="{DC1690DC-24F0-2A40-83A5-2E329485627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jpeg"/><Relationship Id="rId18" Type="http://schemas.openxmlformats.org/officeDocument/2006/relationships/image" Target="../media/image61.jpeg"/><Relationship Id="rId3" Type="http://schemas.openxmlformats.org/officeDocument/2006/relationships/image" Target="../media/image9.png"/><Relationship Id="rId7" Type="http://schemas.openxmlformats.org/officeDocument/2006/relationships/image" Target="../media/image50.jpeg"/><Relationship Id="rId12" Type="http://schemas.openxmlformats.org/officeDocument/2006/relationships/image" Target="../media/image55.jpeg"/><Relationship Id="rId17" Type="http://schemas.openxmlformats.org/officeDocument/2006/relationships/image" Target="../media/image60.jpeg"/><Relationship Id="rId2" Type="http://schemas.openxmlformats.org/officeDocument/2006/relationships/notesSlide" Target="../notesSlides/notesSlide8.xml"/><Relationship Id="rId16" Type="http://schemas.openxmlformats.org/officeDocument/2006/relationships/image" Target="../media/image59.jpeg"/><Relationship Id="rId20"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png"/><Relationship Id="rId15" Type="http://schemas.openxmlformats.org/officeDocument/2006/relationships/image" Target="../media/image58.jpeg"/><Relationship Id="rId10" Type="http://schemas.openxmlformats.org/officeDocument/2006/relationships/image" Target="../media/image53.jpeg"/><Relationship Id="rId19" Type="http://schemas.openxmlformats.org/officeDocument/2006/relationships/image" Target="../media/image62.jpeg"/><Relationship Id="rId4" Type="http://schemas.openxmlformats.org/officeDocument/2006/relationships/image" Target="../media/image47.png"/><Relationship Id="rId9" Type="http://schemas.openxmlformats.org/officeDocument/2006/relationships/image" Target="../media/image52.jpeg"/><Relationship Id="rId14" Type="http://schemas.openxmlformats.org/officeDocument/2006/relationships/image" Target="../media/image57.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1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3.png"/><Relationship Id="rId7" Type="http://schemas.openxmlformats.org/officeDocument/2006/relationships/image" Target="../media/image23.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13.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1.png"/><Relationship Id="rId5" Type="http://schemas.openxmlformats.org/officeDocument/2006/relationships/image" Target="../media/image9.png"/><Relationship Id="rId4"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jpe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hyperlink" Target="https://unsplash.com/photos/M_xIaxQE3M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en.wikipedia.org/wiki/Amazon_Web_Services" TargetMode="External"/><Relationship Id="rId5" Type="http://schemas.openxmlformats.org/officeDocument/2006/relationships/hyperlink" Target="https://www.isons.com/shop/fruit-trees/apple-trees/stayman-winesap-apple-tree/" TargetMode="External"/><Relationship Id="rId4" Type="http://schemas.openxmlformats.org/officeDocument/2006/relationships/hyperlink" Target="https://www.pngaaa.com/detail/3594055"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F79D8A-90BD-A945-BBC4-B537AF784FBF}"/>
              </a:ext>
            </a:extLst>
          </p:cNvPr>
          <p:cNvSpPr>
            <a:spLocks noGrp="1"/>
          </p:cNvSpPr>
          <p:nvPr>
            <p:ph type="sldNum" sz="quarter" idx="12"/>
          </p:nvPr>
        </p:nvSpPr>
        <p:spPr/>
        <p:txBody>
          <a:bodyPr/>
          <a:lstStyle/>
          <a:p>
            <a:fld id="{8A7A6979-0714-4377-B894-6BE4C2D6E202}" type="slidenum">
              <a:rPr lang="en-US" smtClean="0"/>
              <a:pPr/>
              <a:t>1</a:t>
            </a:fld>
            <a:endParaRPr lang="en-US" dirty="0"/>
          </a:p>
        </p:txBody>
      </p:sp>
      <p:pic>
        <p:nvPicPr>
          <p:cNvPr id="8" name="Picture 6">
            <a:extLst>
              <a:ext uri="{FF2B5EF4-FFF2-40B4-BE49-F238E27FC236}">
                <a16:creationId xmlns:a16="http://schemas.microsoft.com/office/drawing/2014/main" id="{79837AC8-D4CC-709C-2604-78D43FC596C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3074" y="-66199"/>
            <a:ext cx="7672621" cy="271568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a:extLst>
              <a:ext uri="{FF2B5EF4-FFF2-40B4-BE49-F238E27FC236}">
                <a16:creationId xmlns:a16="http://schemas.microsoft.com/office/drawing/2014/main" id="{D11E0921-F3A9-5CCA-605F-38BEEB3B0DF2}"/>
              </a:ext>
            </a:extLst>
          </p:cNvPr>
          <p:cNvSpPr txBox="1">
            <a:spLocks/>
          </p:cNvSpPr>
          <p:nvPr/>
        </p:nvSpPr>
        <p:spPr bwMode="blackWhite">
          <a:xfrm>
            <a:off x="349074" y="2511598"/>
            <a:ext cx="8031561" cy="872547"/>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80000"/>
              </a:lnSpc>
              <a:spcBef>
                <a:spcPct val="0"/>
              </a:spcBef>
              <a:buNone/>
              <a:defRPr sz="6000" b="1" i="1" kern="1200" cap="all" spc="0" baseline="0">
                <a:solidFill>
                  <a:schemeClr val="bg1"/>
                </a:solidFill>
                <a:latin typeface="Acumin Pro ExtraCondensed" panose="020B0508020202020204" pitchFamily="34" charset="77"/>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ko-Kore-KR" sz="3500" b="1" i="1" u="none" strike="noStrike" kern="1200" cap="all" spc="0" normalizeH="0" baseline="0" noProof="0" dirty="0">
                <a:ln>
                  <a:noFill/>
                </a:ln>
                <a:solidFill>
                  <a:srgbClr val="000000"/>
                </a:solidFill>
                <a:effectLst/>
                <a:uLnTx/>
                <a:uFillTx/>
                <a:latin typeface="Acumin Pro ExtraCondensed" panose="020B0508020202020204" pitchFamily="34" charset="77"/>
                <a:ea typeface="+mj-ea"/>
                <a:cs typeface="+mj-cs"/>
              </a:rPr>
              <a:t>Predicting Apple Sweetness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ko-Kore-KR" sz="3500" b="1" i="1" u="none" strike="noStrike" kern="1200" cap="all" spc="0" normalizeH="0" baseline="0" noProof="0" dirty="0">
                <a:ln>
                  <a:noFill/>
                </a:ln>
                <a:solidFill>
                  <a:srgbClr val="000000"/>
                </a:solidFill>
                <a:effectLst/>
                <a:uLnTx/>
                <a:uFillTx/>
                <a:latin typeface="Acumin Pro ExtraCondensed" panose="020B0508020202020204" pitchFamily="34" charset="77"/>
                <a:ea typeface="+mj-ea"/>
                <a:cs typeface="+mj-cs"/>
              </a:rPr>
              <a:t>Using Hybrid Machine Learning</a:t>
            </a:r>
            <a:endParaRPr kumimoji="0" lang="en-US" sz="3500" b="1" i="1" u="none" strike="noStrike" kern="1200" cap="all" spc="0" normalizeH="0" baseline="0" noProof="0" dirty="0">
              <a:ln>
                <a:noFill/>
              </a:ln>
              <a:solidFill>
                <a:srgbClr val="000000">
                  <a:lumMod val="85000"/>
                  <a:lumOff val="15000"/>
                </a:srgbClr>
              </a:solidFill>
              <a:effectLst/>
              <a:uLnTx/>
              <a:uFillTx/>
              <a:latin typeface="Acumin Pro ExtraCondensed" panose="020B0508020202020204" pitchFamily="34" charset="77"/>
              <a:ea typeface="+mj-ea"/>
              <a:cs typeface="+mj-cs"/>
            </a:endParaRPr>
          </a:p>
        </p:txBody>
      </p:sp>
      <p:pic>
        <p:nvPicPr>
          <p:cNvPr id="15" name="그림 14">
            <a:extLst>
              <a:ext uri="{FF2B5EF4-FFF2-40B4-BE49-F238E27FC236}">
                <a16:creationId xmlns:a16="http://schemas.microsoft.com/office/drawing/2014/main" id="{0FDA2D20-95AC-3A1B-33FD-883F6B6A4C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00226" y="4580543"/>
            <a:ext cx="951442" cy="436418"/>
          </a:xfrm>
          <a:prstGeom prst="rect">
            <a:avLst/>
          </a:prstGeom>
        </p:spPr>
      </p:pic>
    </p:spTree>
    <p:extLst>
      <p:ext uri="{BB962C8B-B14F-4D97-AF65-F5344CB8AC3E}">
        <p14:creationId xmlns:p14="http://schemas.microsoft.com/office/powerpoint/2010/main" val="1025208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10</a:t>
            </a:fld>
            <a:endParaRPr lang="en-US" dirty="0"/>
          </a:p>
        </p:txBody>
      </p:sp>
      <p:sp>
        <p:nvSpPr>
          <p:cNvPr id="19" name="TextBox 18">
            <a:extLst>
              <a:ext uri="{FF2B5EF4-FFF2-40B4-BE49-F238E27FC236}">
                <a16:creationId xmlns:a16="http://schemas.microsoft.com/office/drawing/2014/main" id="{C0458D21-202C-431B-780B-1DD0C6B5CB82}"/>
              </a:ext>
            </a:extLst>
          </p:cNvPr>
          <p:cNvSpPr txBox="1"/>
          <p:nvPr/>
        </p:nvSpPr>
        <p:spPr>
          <a:xfrm>
            <a:off x="1778207" y="4625326"/>
            <a:ext cx="791738" cy="369332"/>
          </a:xfrm>
          <a:prstGeom prst="rect">
            <a:avLst/>
          </a:prstGeom>
          <a:solidFill>
            <a:schemeClr val="accent2"/>
          </a:solidFill>
        </p:spPr>
        <p:txBody>
          <a:bodyPr wrap="square" rtlCol="0">
            <a:spAutoFit/>
          </a:bodyPr>
          <a:lstStyle/>
          <a:p>
            <a:endParaRPr kumimoji="1" lang="ko-Kore-KR" altLang="en-US" dirty="0"/>
          </a:p>
        </p:txBody>
      </p:sp>
      <p:sp>
        <p:nvSpPr>
          <p:cNvPr id="28" name="TextBox 27">
            <a:extLst>
              <a:ext uri="{FF2B5EF4-FFF2-40B4-BE49-F238E27FC236}">
                <a16:creationId xmlns:a16="http://schemas.microsoft.com/office/drawing/2014/main" id="{39823B1B-9851-C780-F5CB-E6D594F0465D}"/>
              </a:ext>
            </a:extLst>
          </p:cNvPr>
          <p:cNvSpPr txBox="1"/>
          <p:nvPr/>
        </p:nvSpPr>
        <p:spPr>
          <a:xfrm>
            <a:off x="4203865" y="4678878"/>
            <a:ext cx="184731" cy="369332"/>
          </a:xfrm>
          <a:prstGeom prst="rect">
            <a:avLst/>
          </a:prstGeom>
          <a:noFill/>
        </p:spPr>
        <p:txBody>
          <a:bodyPr wrap="none" rtlCol="0">
            <a:spAutoFit/>
          </a:bodyPr>
          <a:lstStyle/>
          <a:p>
            <a:endParaRPr kumimoji="1" lang="ko-Kore-KR" altLang="en-US" dirty="0"/>
          </a:p>
        </p:txBody>
      </p:sp>
      <p:sp>
        <p:nvSpPr>
          <p:cNvPr id="42" name="직사각형 41">
            <a:extLst>
              <a:ext uri="{FF2B5EF4-FFF2-40B4-BE49-F238E27FC236}">
                <a16:creationId xmlns:a16="http://schemas.microsoft.com/office/drawing/2014/main" id="{1239F346-F245-6E7D-8B75-4A4ADC78C54F}"/>
              </a:ext>
            </a:extLst>
          </p:cNvPr>
          <p:cNvSpPr/>
          <p:nvPr/>
        </p:nvSpPr>
        <p:spPr>
          <a:xfrm>
            <a:off x="0" y="0"/>
            <a:ext cx="9144000" cy="72439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6" name="그룹 5">
            <a:extLst>
              <a:ext uri="{FF2B5EF4-FFF2-40B4-BE49-F238E27FC236}">
                <a16:creationId xmlns:a16="http://schemas.microsoft.com/office/drawing/2014/main" id="{55697A87-A662-FB88-B7DA-5150902626B8}"/>
              </a:ext>
            </a:extLst>
          </p:cNvPr>
          <p:cNvGrpSpPr/>
          <p:nvPr/>
        </p:nvGrpSpPr>
        <p:grpSpPr>
          <a:xfrm>
            <a:off x="276075" y="1009277"/>
            <a:ext cx="2520000" cy="3384718"/>
            <a:chOff x="162395" y="543296"/>
            <a:chExt cx="2520000" cy="3384718"/>
          </a:xfrm>
        </p:grpSpPr>
        <p:pic>
          <p:nvPicPr>
            <p:cNvPr id="31" name="그림 30">
              <a:extLst>
                <a:ext uri="{FF2B5EF4-FFF2-40B4-BE49-F238E27FC236}">
                  <a16:creationId xmlns:a16="http://schemas.microsoft.com/office/drawing/2014/main" id="{61C67206-0B9E-560A-D2F7-CFAF8546E716}"/>
                </a:ext>
              </a:extLst>
            </p:cNvPr>
            <p:cNvPicPr preferRelativeResize="0">
              <a:picLocks/>
            </p:cNvPicPr>
            <p:nvPr/>
          </p:nvPicPr>
          <p:blipFill>
            <a:blip r:embed="rId3"/>
            <a:stretch>
              <a:fillRect/>
            </a:stretch>
          </p:blipFill>
          <p:spPr>
            <a:xfrm>
              <a:off x="162395" y="543296"/>
              <a:ext cx="2520000" cy="2880000"/>
            </a:xfrm>
            <a:prstGeom prst="rect">
              <a:avLst/>
            </a:prstGeom>
          </p:spPr>
        </p:pic>
        <p:sp>
          <p:nvSpPr>
            <p:cNvPr id="2" name="TextBox 1">
              <a:extLst>
                <a:ext uri="{FF2B5EF4-FFF2-40B4-BE49-F238E27FC236}">
                  <a16:creationId xmlns:a16="http://schemas.microsoft.com/office/drawing/2014/main" id="{417A3D68-247C-D9DF-8A9F-65C946BE9A74}"/>
                </a:ext>
              </a:extLst>
            </p:cNvPr>
            <p:cNvSpPr txBox="1"/>
            <p:nvPr/>
          </p:nvSpPr>
          <p:spPr>
            <a:xfrm>
              <a:off x="712906" y="3527904"/>
              <a:ext cx="1418978" cy="400110"/>
            </a:xfrm>
            <a:prstGeom prst="rect">
              <a:avLst/>
            </a:prstGeom>
            <a:noFill/>
          </p:spPr>
          <p:txBody>
            <a:bodyPr wrap="none" rtlCol="0">
              <a:spAutoFit/>
            </a:bodyPr>
            <a:lstStyle/>
            <a:p>
              <a:r>
                <a:rPr kumimoji="1" lang="en-US" altLang="ko-Kore-KR" sz="2000" dirty="0">
                  <a:latin typeface="Franklin Gothic Medium" panose="020B0603020102020204" pitchFamily="34" charset="0"/>
                </a:rPr>
                <a:t>Application</a:t>
              </a:r>
              <a:endParaRPr kumimoji="1" lang="ko-Kore-KR" altLang="en-US" sz="2000" dirty="0">
                <a:latin typeface="Franklin Gothic Medium" panose="020B0603020102020204" pitchFamily="34" charset="0"/>
              </a:endParaRPr>
            </a:p>
          </p:txBody>
        </p:sp>
      </p:grpSp>
      <p:grpSp>
        <p:nvGrpSpPr>
          <p:cNvPr id="7" name="그룹 6">
            <a:extLst>
              <a:ext uri="{FF2B5EF4-FFF2-40B4-BE49-F238E27FC236}">
                <a16:creationId xmlns:a16="http://schemas.microsoft.com/office/drawing/2014/main" id="{1BADF6AF-5716-D25F-C66B-AD3AF3536159}"/>
              </a:ext>
            </a:extLst>
          </p:cNvPr>
          <p:cNvGrpSpPr/>
          <p:nvPr/>
        </p:nvGrpSpPr>
        <p:grpSpPr>
          <a:xfrm>
            <a:off x="6065742" y="982501"/>
            <a:ext cx="2915863" cy="3384718"/>
            <a:chOff x="3114068" y="543296"/>
            <a:chExt cx="2915863" cy="3384718"/>
          </a:xfrm>
        </p:grpSpPr>
        <p:pic>
          <p:nvPicPr>
            <p:cNvPr id="27" name="그림 26">
              <a:extLst>
                <a:ext uri="{FF2B5EF4-FFF2-40B4-BE49-F238E27FC236}">
                  <a16:creationId xmlns:a16="http://schemas.microsoft.com/office/drawing/2014/main" id="{E861B28C-6558-4CB5-E15E-9965A375D75B}"/>
                </a:ext>
              </a:extLst>
            </p:cNvPr>
            <p:cNvPicPr preferRelativeResize="0">
              <a:picLocks/>
            </p:cNvPicPr>
            <p:nvPr/>
          </p:nvPicPr>
          <p:blipFill>
            <a:blip r:embed="rId4"/>
            <a:stretch>
              <a:fillRect/>
            </a:stretch>
          </p:blipFill>
          <p:spPr>
            <a:xfrm>
              <a:off x="3283917" y="543296"/>
              <a:ext cx="2520000" cy="2880000"/>
            </a:xfrm>
            <a:prstGeom prst="rect">
              <a:avLst/>
            </a:prstGeom>
            <a:scene3d>
              <a:camera prst="orthographicFront"/>
              <a:lightRig rig="threePt" dir="t"/>
            </a:scene3d>
            <a:sp3d extrusionH="146050">
              <a:extrusionClr>
                <a:schemeClr val="bg1"/>
              </a:extrusionClr>
            </a:sp3d>
          </p:spPr>
        </p:pic>
        <p:sp>
          <p:nvSpPr>
            <p:cNvPr id="3" name="TextBox 2">
              <a:extLst>
                <a:ext uri="{FF2B5EF4-FFF2-40B4-BE49-F238E27FC236}">
                  <a16:creationId xmlns:a16="http://schemas.microsoft.com/office/drawing/2014/main" id="{20FF663E-CE50-2F10-BD18-2113334B5357}"/>
                </a:ext>
              </a:extLst>
            </p:cNvPr>
            <p:cNvSpPr txBox="1"/>
            <p:nvPr/>
          </p:nvSpPr>
          <p:spPr>
            <a:xfrm>
              <a:off x="3114068" y="3527904"/>
              <a:ext cx="2915863" cy="400110"/>
            </a:xfrm>
            <a:prstGeom prst="rect">
              <a:avLst/>
            </a:prstGeom>
            <a:noFill/>
          </p:spPr>
          <p:txBody>
            <a:bodyPr wrap="none" rtlCol="0">
              <a:spAutoFit/>
            </a:bodyPr>
            <a:lstStyle/>
            <a:p>
              <a:r>
                <a:rPr kumimoji="1" lang="en-US" altLang="ko-Kore-KR" sz="2000" dirty="0">
                  <a:latin typeface="Franklin Gothic Medium" panose="020B0603020102020204" pitchFamily="34" charset="0"/>
                </a:rPr>
                <a:t>Hybrid Machine Learning</a:t>
              </a:r>
              <a:endParaRPr kumimoji="1" lang="ko-Kore-KR" altLang="en-US" sz="2000" dirty="0">
                <a:latin typeface="Franklin Gothic Medium" panose="020B0603020102020204" pitchFamily="34" charset="0"/>
              </a:endParaRPr>
            </a:p>
          </p:txBody>
        </p:sp>
      </p:grpSp>
      <p:grpSp>
        <p:nvGrpSpPr>
          <p:cNvPr id="10" name="그룹 9">
            <a:extLst>
              <a:ext uri="{FF2B5EF4-FFF2-40B4-BE49-F238E27FC236}">
                <a16:creationId xmlns:a16="http://schemas.microsoft.com/office/drawing/2014/main" id="{E0C3BCDF-8DF4-50DF-2456-1796105B7101}"/>
              </a:ext>
            </a:extLst>
          </p:cNvPr>
          <p:cNvGrpSpPr/>
          <p:nvPr/>
        </p:nvGrpSpPr>
        <p:grpSpPr>
          <a:xfrm>
            <a:off x="3158247" y="1009277"/>
            <a:ext cx="2827505" cy="3384718"/>
            <a:chOff x="6307853" y="543296"/>
            <a:chExt cx="2827505" cy="3384718"/>
          </a:xfrm>
        </p:grpSpPr>
        <p:sp>
          <p:nvSpPr>
            <p:cNvPr id="4" name="TextBox 3">
              <a:extLst>
                <a:ext uri="{FF2B5EF4-FFF2-40B4-BE49-F238E27FC236}">
                  <a16:creationId xmlns:a16="http://schemas.microsoft.com/office/drawing/2014/main" id="{4AC6CCE6-FE6A-5A40-499D-8206542EEE85}"/>
                </a:ext>
              </a:extLst>
            </p:cNvPr>
            <p:cNvSpPr txBox="1"/>
            <p:nvPr/>
          </p:nvSpPr>
          <p:spPr>
            <a:xfrm>
              <a:off x="6307853" y="3527904"/>
              <a:ext cx="2827505" cy="400110"/>
            </a:xfrm>
            <a:prstGeom prst="rect">
              <a:avLst/>
            </a:prstGeom>
            <a:noFill/>
          </p:spPr>
          <p:txBody>
            <a:bodyPr wrap="none" rtlCol="0">
              <a:spAutoFit/>
            </a:bodyPr>
            <a:lstStyle/>
            <a:p>
              <a:r>
                <a:rPr kumimoji="1" lang="en-US" altLang="ko-Kore-KR" sz="2000" dirty="0">
                  <a:latin typeface="Franklin Gothic Medium" panose="020B0603020102020204" pitchFamily="34" charset="0"/>
                </a:rPr>
                <a:t>Non-Destructive Method</a:t>
              </a:r>
              <a:endParaRPr kumimoji="1" lang="ko-Kore-KR" altLang="en-US" sz="2000" dirty="0">
                <a:latin typeface="Franklin Gothic Medium" panose="020B0603020102020204" pitchFamily="34" charset="0"/>
              </a:endParaRPr>
            </a:p>
          </p:txBody>
        </p:sp>
        <p:pic>
          <p:nvPicPr>
            <p:cNvPr id="9" name="그림 8">
              <a:extLst>
                <a:ext uri="{FF2B5EF4-FFF2-40B4-BE49-F238E27FC236}">
                  <a16:creationId xmlns:a16="http://schemas.microsoft.com/office/drawing/2014/main" id="{A3F28353-FD3B-AED6-BDA5-8561CF517D9E}"/>
                </a:ext>
              </a:extLst>
            </p:cNvPr>
            <p:cNvPicPr preferRelativeResize="0">
              <a:picLocks/>
            </p:cNvPicPr>
            <p:nvPr/>
          </p:nvPicPr>
          <p:blipFill>
            <a:blip r:embed="rId5"/>
            <a:stretch>
              <a:fillRect/>
            </a:stretch>
          </p:blipFill>
          <p:spPr>
            <a:xfrm>
              <a:off x="6405439" y="543296"/>
              <a:ext cx="2520000" cy="2880000"/>
            </a:xfrm>
            <a:prstGeom prst="rect">
              <a:avLst/>
            </a:prstGeom>
          </p:spPr>
        </p:pic>
      </p:grpSp>
    </p:spTree>
    <p:extLst>
      <p:ext uri="{BB962C8B-B14F-4D97-AF65-F5344CB8AC3E}">
        <p14:creationId xmlns:p14="http://schemas.microsoft.com/office/powerpoint/2010/main" val="75754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11</a:t>
            </a:fld>
            <a:endParaRPr lang="en-US" dirty="0"/>
          </a:p>
        </p:txBody>
      </p:sp>
      <p:sp>
        <p:nvSpPr>
          <p:cNvPr id="19" name="TextBox 18">
            <a:extLst>
              <a:ext uri="{FF2B5EF4-FFF2-40B4-BE49-F238E27FC236}">
                <a16:creationId xmlns:a16="http://schemas.microsoft.com/office/drawing/2014/main" id="{C0458D21-202C-431B-780B-1DD0C6B5CB82}"/>
              </a:ext>
            </a:extLst>
          </p:cNvPr>
          <p:cNvSpPr txBox="1"/>
          <p:nvPr/>
        </p:nvSpPr>
        <p:spPr>
          <a:xfrm>
            <a:off x="1778207" y="4625326"/>
            <a:ext cx="791738" cy="369332"/>
          </a:xfrm>
          <a:prstGeom prst="rect">
            <a:avLst/>
          </a:prstGeom>
          <a:solidFill>
            <a:schemeClr val="accent2"/>
          </a:solidFill>
        </p:spPr>
        <p:txBody>
          <a:bodyPr wrap="square" rtlCol="0">
            <a:spAutoFit/>
          </a:bodyPr>
          <a:lstStyle/>
          <a:p>
            <a:endParaRPr kumimoji="1" lang="ko-Kore-KR" altLang="en-US" dirty="0"/>
          </a:p>
        </p:txBody>
      </p:sp>
      <p:pic>
        <p:nvPicPr>
          <p:cNvPr id="26" name="그림 25">
            <a:extLst>
              <a:ext uri="{FF2B5EF4-FFF2-40B4-BE49-F238E27FC236}">
                <a16:creationId xmlns:a16="http://schemas.microsoft.com/office/drawing/2014/main" id="{85B334D2-A540-AE89-49C9-077094F05C8E}"/>
              </a:ext>
            </a:extLst>
          </p:cNvPr>
          <p:cNvPicPr preferRelativeResize="0">
            <a:picLocks/>
          </p:cNvPicPr>
          <p:nvPr/>
        </p:nvPicPr>
        <p:blipFill>
          <a:blip r:embed="rId3" cstate="screen">
            <a:extLst>
              <a:ext uri="{28A0092B-C50C-407E-A947-70E740481C1C}">
                <a14:useLocalDpi xmlns:a14="http://schemas.microsoft.com/office/drawing/2010/main"/>
              </a:ext>
            </a:extLst>
          </a:blip>
          <a:stretch>
            <a:fillRect/>
          </a:stretch>
        </p:blipFill>
        <p:spPr>
          <a:xfrm>
            <a:off x="3367266" y="885804"/>
            <a:ext cx="2520000" cy="2880000"/>
          </a:xfrm>
          <a:prstGeom prst="rect">
            <a:avLst/>
          </a:prstGeom>
        </p:spPr>
      </p:pic>
      <p:sp>
        <p:nvSpPr>
          <p:cNvPr id="28" name="TextBox 27">
            <a:extLst>
              <a:ext uri="{FF2B5EF4-FFF2-40B4-BE49-F238E27FC236}">
                <a16:creationId xmlns:a16="http://schemas.microsoft.com/office/drawing/2014/main" id="{39823B1B-9851-C780-F5CB-E6D594F0465D}"/>
              </a:ext>
            </a:extLst>
          </p:cNvPr>
          <p:cNvSpPr txBox="1"/>
          <p:nvPr/>
        </p:nvSpPr>
        <p:spPr>
          <a:xfrm>
            <a:off x="4203865" y="4678878"/>
            <a:ext cx="184731" cy="369332"/>
          </a:xfrm>
          <a:prstGeom prst="rect">
            <a:avLst/>
          </a:prstGeom>
          <a:noFill/>
        </p:spPr>
        <p:txBody>
          <a:bodyPr wrap="none" rtlCol="0">
            <a:spAutoFit/>
          </a:bodyPr>
          <a:lstStyle/>
          <a:p>
            <a:endParaRPr kumimoji="1" lang="ko-Kore-KR" altLang="en-US" dirty="0"/>
          </a:p>
        </p:txBody>
      </p:sp>
      <p:pic>
        <p:nvPicPr>
          <p:cNvPr id="31" name="그림 30">
            <a:extLst>
              <a:ext uri="{FF2B5EF4-FFF2-40B4-BE49-F238E27FC236}">
                <a16:creationId xmlns:a16="http://schemas.microsoft.com/office/drawing/2014/main" id="{61C67206-0B9E-560A-D2F7-CFAF8546E716}"/>
              </a:ext>
            </a:extLst>
          </p:cNvPr>
          <p:cNvPicPr preferRelativeResize="0">
            <a:picLocks/>
          </p:cNvPicPr>
          <p:nvPr/>
        </p:nvPicPr>
        <p:blipFill>
          <a:blip r:embed="rId4"/>
          <a:stretch>
            <a:fillRect/>
          </a:stretch>
        </p:blipFill>
        <p:spPr>
          <a:xfrm>
            <a:off x="3367266" y="896186"/>
            <a:ext cx="2520000" cy="2880000"/>
          </a:xfrm>
          <a:prstGeom prst="rect">
            <a:avLst/>
          </a:prstGeom>
        </p:spPr>
      </p:pic>
      <p:sp>
        <p:nvSpPr>
          <p:cNvPr id="42" name="직사각형 41">
            <a:extLst>
              <a:ext uri="{FF2B5EF4-FFF2-40B4-BE49-F238E27FC236}">
                <a16:creationId xmlns:a16="http://schemas.microsoft.com/office/drawing/2014/main" id="{1239F346-F245-6E7D-8B75-4A4ADC78C54F}"/>
              </a:ext>
            </a:extLst>
          </p:cNvPr>
          <p:cNvSpPr/>
          <p:nvPr/>
        </p:nvSpPr>
        <p:spPr>
          <a:xfrm>
            <a:off x="0" y="0"/>
            <a:ext cx="9144000" cy="72439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6" name="TextBox 45">
            <a:extLst>
              <a:ext uri="{FF2B5EF4-FFF2-40B4-BE49-F238E27FC236}">
                <a16:creationId xmlns:a16="http://schemas.microsoft.com/office/drawing/2014/main" id="{89ADB77F-1B8C-5AB3-3FC6-1078DECA6365}"/>
              </a:ext>
            </a:extLst>
          </p:cNvPr>
          <p:cNvSpPr txBox="1"/>
          <p:nvPr/>
        </p:nvSpPr>
        <p:spPr>
          <a:xfrm>
            <a:off x="1091232" y="3927213"/>
            <a:ext cx="7432612" cy="400110"/>
          </a:xfrm>
          <a:prstGeom prst="rect">
            <a:avLst/>
          </a:prstGeom>
          <a:noFill/>
        </p:spPr>
        <p:txBody>
          <a:bodyPr wrap="none" rtlCol="0">
            <a:spAutoFit/>
          </a:bodyPr>
          <a:lstStyle/>
          <a:p>
            <a:r>
              <a:rPr kumimoji="1" lang="en-US" altLang="ko-Kore-KR" sz="2000" dirty="0">
                <a:latin typeface="Franklin Gothic Medium" panose="020B0603020102020204" pitchFamily="34" charset="0"/>
              </a:rPr>
              <a:t>Application  + Non</a:t>
            </a:r>
            <a:r>
              <a:rPr kumimoji="1" lang="en-US" altLang="ko-KR" sz="2000" dirty="0">
                <a:latin typeface="Franklin Gothic Medium" panose="020B0603020102020204" pitchFamily="34" charset="0"/>
              </a:rPr>
              <a:t>-</a:t>
            </a:r>
            <a:r>
              <a:rPr kumimoji="1" lang="en-US" altLang="ko-Kore-KR" sz="2000" dirty="0">
                <a:latin typeface="Franklin Gothic Medium" panose="020B0603020102020204" pitchFamily="34" charset="0"/>
              </a:rPr>
              <a:t>Destructive method + Hybrid Machine Learning</a:t>
            </a:r>
            <a:endParaRPr kumimoji="1" lang="ko-Kore-KR" altLang="en-US" sz="2000" dirty="0">
              <a:latin typeface="Franklin Gothic Medium" panose="020B0603020102020204" pitchFamily="34" charset="0"/>
            </a:endParaRPr>
          </a:p>
        </p:txBody>
      </p:sp>
      <p:pic>
        <p:nvPicPr>
          <p:cNvPr id="47" name="그림 46">
            <a:extLst>
              <a:ext uri="{FF2B5EF4-FFF2-40B4-BE49-F238E27FC236}">
                <a16:creationId xmlns:a16="http://schemas.microsoft.com/office/drawing/2014/main" id="{1254B5CF-0ED2-6EAC-2ABC-1E8C531DA431}"/>
              </a:ext>
            </a:extLst>
          </p:cNvPr>
          <p:cNvPicPr preferRelativeResize="0">
            <a:picLocks/>
          </p:cNvPicPr>
          <p:nvPr/>
        </p:nvPicPr>
        <p:blipFill>
          <a:blip r:embed="rId5"/>
          <a:stretch>
            <a:fillRect/>
          </a:stretch>
        </p:blipFill>
        <p:spPr>
          <a:xfrm>
            <a:off x="3367266" y="939356"/>
            <a:ext cx="2520000" cy="2880000"/>
          </a:xfrm>
          <a:prstGeom prst="rect">
            <a:avLst/>
          </a:prstGeom>
        </p:spPr>
      </p:pic>
      <p:pic>
        <p:nvPicPr>
          <p:cNvPr id="27" name="그림 26">
            <a:extLst>
              <a:ext uri="{FF2B5EF4-FFF2-40B4-BE49-F238E27FC236}">
                <a16:creationId xmlns:a16="http://schemas.microsoft.com/office/drawing/2014/main" id="{E861B28C-6558-4CB5-E15E-9965A375D75B}"/>
              </a:ext>
            </a:extLst>
          </p:cNvPr>
          <p:cNvPicPr preferRelativeResize="0">
            <a:picLocks/>
          </p:cNvPicPr>
          <p:nvPr/>
        </p:nvPicPr>
        <p:blipFill>
          <a:blip r:embed="rId6"/>
          <a:stretch>
            <a:fillRect/>
          </a:stretch>
        </p:blipFill>
        <p:spPr>
          <a:xfrm>
            <a:off x="3367266" y="896186"/>
            <a:ext cx="2520000" cy="2880000"/>
          </a:xfrm>
          <a:prstGeom prst="rect">
            <a:avLst/>
          </a:prstGeom>
          <a:scene3d>
            <a:camera prst="orthographicFront"/>
            <a:lightRig rig="threePt" dir="t"/>
          </a:scene3d>
          <a:sp3d extrusionH="146050">
            <a:extrusionClr>
              <a:schemeClr val="bg1"/>
            </a:extrusionClr>
          </a:sp3d>
        </p:spPr>
      </p:pic>
    </p:spTree>
    <p:extLst>
      <p:ext uri="{BB962C8B-B14F-4D97-AF65-F5344CB8AC3E}">
        <p14:creationId xmlns:p14="http://schemas.microsoft.com/office/powerpoint/2010/main" val="83318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4" presetClass="entr" presetSubtype="1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randombar(horizont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876978-AA38-664B-A1BA-AE23FDCA3755}"/>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12" name="그림 11">
            <a:extLst>
              <a:ext uri="{FF2B5EF4-FFF2-40B4-BE49-F238E27FC236}">
                <a16:creationId xmlns:a16="http://schemas.microsoft.com/office/drawing/2014/main" id="{F7F76A8B-456F-857F-BC94-A58B1D1F8A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29703" y="187192"/>
            <a:ext cx="266152" cy="1026037"/>
          </a:xfrm>
          <a:prstGeom prst="rect">
            <a:avLst/>
          </a:prstGeom>
        </p:spPr>
      </p:pic>
      <p:pic>
        <p:nvPicPr>
          <p:cNvPr id="13" name="그림 12">
            <a:extLst>
              <a:ext uri="{FF2B5EF4-FFF2-40B4-BE49-F238E27FC236}">
                <a16:creationId xmlns:a16="http://schemas.microsoft.com/office/drawing/2014/main" id="{AEAD9575-BAB7-3262-3AF4-6E609F1E6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8638" y="4543479"/>
            <a:ext cx="1037695" cy="440988"/>
          </a:xfrm>
          <a:prstGeom prst="rect">
            <a:avLst/>
          </a:prstGeom>
        </p:spPr>
      </p:pic>
      <p:pic>
        <p:nvPicPr>
          <p:cNvPr id="39" name="그림 38">
            <a:extLst>
              <a:ext uri="{FF2B5EF4-FFF2-40B4-BE49-F238E27FC236}">
                <a16:creationId xmlns:a16="http://schemas.microsoft.com/office/drawing/2014/main" id="{1DBEF52E-A413-4A53-05B8-9B1DD2200F34}"/>
              </a:ext>
            </a:extLst>
          </p:cNvPr>
          <p:cNvPicPr>
            <a:picLocks noChangeAspect="1"/>
          </p:cNvPicPr>
          <p:nvPr/>
        </p:nvPicPr>
        <p:blipFill>
          <a:blip r:embed="rId5"/>
          <a:stretch>
            <a:fillRect/>
          </a:stretch>
        </p:blipFill>
        <p:spPr>
          <a:xfrm>
            <a:off x="357903" y="187192"/>
            <a:ext cx="266152" cy="4045063"/>
          </a:xfrm>
          <a:prstGeom prst="rect">
            <a:avLst/>
          </a:prstGeom>
        </p:spPr>
      </p:pic>
      <p:grpSp>
        <p:nvGrpSpPr>
          <p:cNvPr id="2" name="그룹 1">
            <a:extLst>
              <a:ext uri="{FF2B5EF4-FFF2-40B4-BE49-F238E27FC236}">
                <a16:creationId xmlns:a16="http://schemas.microsoft.com/office/drawing/2014/main" id="{6357D6BD-1353-9985-BA00-34A58FFA0B83}"/>
              </a:ext>
            </a:extLst>
          </p:cNvPr>
          <p:cNvGrpSpPr/>
          <p:nvPr/>
        </p:nvGrpSpPr>
        <p:grpSpPr>
          <a:xfrm>
            <a:off x="1345528" y="1531379"/>
            <a:ext cx="6661376" cy="2080741"/>
            <a:chOff x="1345528" y="1531379"/>
            <a:chExt cx="6661376" cy="2080741"/>
          </a:xfrm>
        </p:grpSpPr>
        <p:sp>
          <p:nvSpPr>
            <p:cNvPr id="10" name="Text Placeholder 3">
              <a:extLst>
                <a:ext uri="{FF2B5EF4-FFF2-40B4-BE49-F238E27FC236}">
                  <a16:creationId xmlns:a16="http://schemas.microsoft.com/office/drawing/2014/main" id="{CFA22704-FBA2-B17B-2FD6-A29371587756}"/>
                </a:ext>
              </a:extLst>
            </p:cNvPr>
            <p:cNvSpPr txBox="1">
              <a:spLocks/>
            </p:cNvSpPr>
            <p:nvPr/>
          </p:nvSpPr>
          <p:spPr>
            <a:xfrm>
              <a:off x="3055528" y="1531379"/>
              <a:ext cx="4951376" cy="208074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l">
                <a:buNone/>
              </a:pPr>
              <a:r>
                <a:rPr lang="en" altLang="ko-Kore-KR" sz="4000" i="0" dirty="0">
                  <a:solidFill>
                    <a:srgbClr val="000000"/>
                  </a:solidFill>
                  <a:effectLst/>
                </a:rPr>
                <a:t> Collecting Data</a:t>
              </a:r>
              <a:endParaRPr lang="en" altLang="ko-Kore-KR" sz="2400" dirty="0">
                <a:solidFill>
                  <a:srgbClr val="000000"/>
                </a:solidFill>
              </a:endParaRPr>
            </a:p>
            <a:p>
              <a:pPr algn="l">
                <a:buFontTx/>
                <a:buChar char="-"/>
              </a:pPr>
              <a:r>
                <a:rPr lang="en" altLang="ko-Kore-KR" sz="2400" dirty="0">
                  <a:solidFill>
                    <a:srgbClr val="000000"/>
                  </a:solidFill>
                </a:rPr>
                <a:t>- Visual Data</a:t>
              </a:r>
            </a:p>
            <a:p>
              <a:pPr algn="l">
                <a:buFontTx/>
                <a:buChar char="-"/>
              </a:pPr>
              <a:r>
                <a:rPr lang="en" altLang="ko-Kore-KR" sz="2400" i="0" dirty="0">
                  <a:solidFill>
                    <a:srgbClr val="000000"/>
                  </a:solidFill>
                  <a:effectLst/>
                </a:rPr>
                <a:t>- </a:t>
              </a:r>
              <a:r>
                <a:rPr lang="en" altLang="ko-Kore-KR" sz="2400" dirty="0">
                  <a:solidFill>
                    <a:srgbClr val="000000"/>
                  </a:solidFill>
                </a:rPr>
                <a:t>Measuring Apple Sweetness</a:t>
              </a:r>
            </a:p>
            <a:p>
              <a:pPr algn="l">
                <a:buFontTx/>
                <a:buChar char="-"/>
              </a:pPr>
              <a:r>
                <a:rPr lang="en" altLang="ko-Kore-KR" sz="2400" i="0" dirty="0">
                  <a:solidFill>
                    <a:srgbClr val="000000"/>
                  </a:solidFill>
                  <a:effectLst/>
                </a:rPr>
                <a:t>- </a:t>
              </a:r>
              <a:r>
                <a:rPr lang="en-US" altLang="ko-Kore-KR" sz="2400" dirty="0"/>
                <a:t>Making Dataset</a:t>
              </a:r>
              <a:endParaRPr lang="en" altLang="ko-Kore-KR" sz="4000" i="0" dirty="0">
                <a:solidFill>
                  <a:srgbClr val="000000"/>
                </a:solidFill>
                <a:effectLst/>
              </a:endParaRPr>
            </a:p>
          </p:txBody>
        </p:sp>
        <p:sp>
          <p:nvSpPr>
            <p:cNvPr id="7" name="사각형: 둥근 모서리 6">
              <a:extLst>
                <a:ext uri="{FF2B5EF4-FFF2-40B4-BE49-F238E27FC236}">
                  <a16:creationId xmlns:a16="http://schemas.microsoft.com/office/drawing/2014/main" id="{47C063B4-D50B-1312-3B83-F43C933E1586}"/>
                </a:ext>
              </a:extLst>
            </p:cNvPr>
            <p:cNvSpPr/>
            <p:nvPr/>
          </p:nvSpPr>
          <p:spPr>
            <a:xfrm>
              <a:off x="1345528" y="1621380"/>
              <a:ext cx="1620000" cy="1620000"/>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a:p>
          </p:txBody>
        </p:sp>
        <p:pic>
          <p:nvPicPr>
            <p:cNvPr id="5" name="그림 4">
              <a:extLst>
                <a:ext uri="{FF2B5EF4-FFF2-40B4-BE49-F238E27FC236}">
                  <a16:creationId xmlns:a16="http://schemas.microsoft.com/office/drawing/2014/main" id="{682FAB6A-3D17-9789-8418-DC30D6DC3F1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5528" y="1711380"/>
              <a:ext cx="1440000" cy="1440000"/>
            </a:xfrm>
            <a:prstGeom prst="rect">
              <a:avLst/>
            </a:prstGeom>
          </p:spPr>
        </p:pic>
      </p:grpSp>
      <p:pic>
        <p:nvPicPr>
          <p:cNvPr id="11" name="그림 10">
            <a:extLst>
              <a:ext uri="{FF2B5EF4-FFF2-40B4-BE49-F238E27FC236}">
                <a16:creationId xmlns:a16="http://schemas.microsoft.com/office/drawing/2014/main" id="{0762F463-2DED-C23C-0994-79D5125641BE}"/>
              </a:ext>
            </a:extLst>
          </p:cNvPr>
          <p:cNvPicPr>
            <a:picLocks noChangeAspect="1"/>
          </p:cNvPicPr>
          <p:nvPr/>
        </p:nvPicPr>
        <p:blipFill>
          <a:blip r:embed="rId7"/>
          <a:stretch>
            <a:fillRect/>
          </a:stretch>
        </p:blipFill>
        <p:spPr>
          <a:xfrm>
            <a:off x="303905" y="4543479"/>
            <a:ext cx="2935405" cy="440988"/>
          </a:xfrm>
          <a:prstGeom prst="rect">
            <a:avLst/>
          </a:prstGeom>
        </p:spPr>
      </p:pic>
      <p:pic>
        <p:nvPicPr>
          <p:cNvPr id="14" name="그림 13">
            <a:extLst>
              <a:ext uri="{FF2B5EF4-FFF2-40B4-BE49-F238E27FC236}">
                <a16:creationId xmlns:a16="http://schemas.microsoft.com/office/drawing/2014/main" id="{8AE84131-88F6-9058-4A44-FA330829C507}"/>
              </a:ext>
            </a:extLst>
          </p:cNvPr>
          <p:cNvPicPr>
            <a:picLocks noChangeAspect="1"/>
          </p:cNvPicPr>
          <p:nvPr/>
        </p:nvPicPr>
        <p:blipFill>
          <a:blip r:embed="rId7"/>
          <a:stretch>
            <a:fillRect/>
          </a:stretch>
        </p:blipFill>
        <p:spPr>
          <a:xfrm>
            <a:off x="456305" y="4695879"/>
            <a:ext cx="2935405" cy="440988"/>
          </a:xfrm>
          <a:prstGeom prst="rect">
            <a:avLst/>
          </a:prstGeom>
        </p:spPr>
      </p:pic>
    </p:spTree>
    <p:extLst>
      <p:ext uri="{BB962C8B-B14F-4D97-AF65-F5344CB8AC3E}">
        <p14:creationId xmlns:p14="http://schemas.microsoft.com/office/powerpoint/2010/main" val="402846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Collecting Data</a:t>
            </a:r>
            <a:endParaRPr lang="en-US" sz="2800" b="1" dirty="0"/>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13</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sp>
        <p:nvSpPr>
          <p:cNvPr id="3" name="Subtitle 2">
            <a:extLst>
              <a:ext uri="{FF2B5EF4-FFF2-40B4-BE49-F238E27FC236}">
                <a16:creationId xmlns:a16="http://schemas.microsoft.com/office/drawing/2014/main" id="{F8B4B56D-23B8-1A12-1588-20BF23CEF034}"/>
              </a:ext>
            </a:extLst>
          </p:cNvPr>
          <p:cNvSpPr>
            <a:spLocks noGrp="1"/>
          </p:cNvSpPr>
          <p:nvPr>
            <p:ph type="subTitle" idx="1"/>
          </p:nvPr>
        </p:nvSpPr>
        <p:spPr>
          <a:xfrm>
            <a:off x="683537" y="828450"/>
            <a:ext cx="3895399" cy="307777"/>
          </a:xfrm>
        </p:spPr>
        <p:txBody>
          <a:bodyPr/>
          <a:lstStyle/>
          <a:p>
            <a:r>
              <a:rPr lang="en-US" sz="2000" dirty="0"/>
              <a:t>1. Visual Data</a:t>
            </a:r>
          </a:p>
        </p:txBody>
      </p:sp>
      <p:grpSp>
        <p:nvGrpSpPr>
          <p:cNvPr id="34" name="그룹 33">
            <a:extLst>
              <a:ext uri="{FF2B5EF4-FFF2-40B4-BE49-F238E27FC236}">
                <a16:creationId xmlns:a16="http://schemas.microsoft.com/office/drawing/2014/main" id="{10B580E0-0911-EFA8-A6F4-CDC94D769EE7}"/>
              </a:ext>
            </a:extLst>
          </p:cNvPr>
          <p:cNvGrpSpPr/>
          <p:nvPr/>
        </p:nvGrpSpPr>
        <p:grpSpPr>
          <a:xfrm>
            <a:off x="1173082" y="1287622"/>
            <a:ext cx="5726950" cy="3515674"/>
            <a:chOff x="1173082" y="1287622"/>
            <a:chExt cx="5726950" cy="3515674"/>
          </a:xfrm>
        </p:grpSpPr>
        <p:grpSp>
          <p:nvGrpSpPr>
            <p:cNvPr id="8" name="그룹 7">
              <a:extLst>
                <a:ext uri="{FF2B5EF4-FFF2-40B4-BE49-F238E27FC236}">
                  <a16:creationId xmlns:a16="http://schemas.microsoft.com/office/drawing/2014/main" id="{F030F72C-CED5-8498-95E1-2215D653A877}"/>
                </a:ext>
              </a:extLst>
            </p:cNvPr>
            <p:cNvGrpSpPr/>
            <p:nvPr/>
          </p:nvGrpSpPr>
          <p:grpSpPr>
            <a:xfrm>
              <a:off x="1173082" y="1287622"/>
              <a:ext cx="5726950" cy="3255857"/>
              <a:chOff x="2256916" y="1239163"/>
              <a:chExt cx="6649340" cy="4669687"/>
            </a:xfrm>
          </p:grpSpPr>
          <p:sp>
            <p:nvSpPr>
              <p:cNvPr id="9" name="직사각형 8">
                <a:extLst>
                  <a:ext uri="{FF2B5EF4-FFF2-40B4-BE49-F238E27FC236}">
                    <a16:creationId xmlns:a16="http://schemas.microsoft.com/office/drawing/2014/main" id="{D2007437-7599-3384-A11E-E373BE4B296A}"/>
                  </a:ext>
                </a:extLst>
              </p:cNvPr>
              <p:cNvSpPr/>
              <p:nvPr/>
            </p:nvSpPr>
            <p:spPr>
              <a:xfrm>
                <a:off x="3329049" y="1496295"/>
                <a:ext cx="5533901" cy="3758541"/>
              </a:xfrm>
              <a:prstGeom prst="rect">
                <a:avLst/>
              </a:prstGeom>
              <a:solidFill>
                <a:schemeClr val="accent6"/>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cxnSp>
            <p:nvCxnSpPr>
              <p:cNvPr id="10" name="직선 연결선 6">
                <a:extLst>
                  <a:ext uri="{FF2B5EF4-FFF2-40B4-BE49-F238E27FC236}">
                    <a16:creationId xmlns:a16="http://schemas.microsoft.com/office/drawing/2014/main" id="{6AEDC479-C0E4-50C7-86B8-A1598D9A64AA}"/>
                  </a:ext>
                </a:extLst>
              </p:cNvPr>
              <p:cNvCxnSpPr>
                <a:cxnSpLocks/>
              </p:cNvCxnSpPr>
              <p:nvPr/>
            </p:nvCxnSpPr>
            <p:spPr>
              <a:xfrm>
                <a:off x="3354539" y="4434241"/>
                <a:ext cx="555171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568392F7-26C8-556C-C65E-E6EC0D3B808F}"/>
                  </a:ext>
                </a:extLst>
              </p:cNvPr>
              <p:cNvSpPr/>
              <p:nvPr/>
            </p:nvSpPr>
            <p:spPr>
              <a:xfrm>
                <a:off x="4070710" y="1239163"/>
                <a:ext cx="2173184" cy="19594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cxnSp>
            <p:nvCxnSpPr>
              <p:cNvPr id="12" name="직선 연결선 13">
                <a:extLst>
                  <a:ext uri="{FF2B5EF4-FFF2-40B4-BE49-F238E27FC236}">
                    <a16:creationId xmlns:a16="http://schemas.microsoft.com/office/drawing/2014/main" id="{32554DAA-9A7A-E1A9-5588-66CA2FBB29B1}"/>
                  </a:ext>
                </a:extLst>
              </p:cNvPr>
              <p:cNvCxnSpPr>
                <a:cxnSpLocks/>
              </p:cNvCxnSpPr>
              <p:nvPr/>
            </p:nvCxnSpPr>
            <p:spPr>
              <a:xfrm>
                <a:off x="6018890" y="1496295"/>
                <a:ext cx="180742"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036D3F-2167-3BA0-AF90-9B8F00D7B1CF}"/>
                  </a:ext>
                </a:extLst>
              </p:cNvPr>
              <p:cNvSpPr txBox="1"/>
              <p:nvPr/>
            </p:nvSpPr>
            <p:spPr>
              <a:xfrm>
                <a:off x="6299902" y="4449632"/>
                <a:ext cx="545534" cy="429652"/>
              </a:xfrm>
              <a:prstGeom prst="rect">
                <a:avLst/>
              </a:prstGeom>
              <a:noFill/>
            </p:spPr>
            <p:txBody>
              <a:bodyPr wrap="none" rtlCol="0">
                <a:spAutoFit/>
              </a:bodyPr>
              <a:lstStyle/>
              <a:p>
                <a:r>
                  <a:rPr lang="en-US" altLang="ko-KR" sz="800" dirty="0"/>
                  <a:t>(b)</a:t>
                </a:r>
                <a:endParaRPr lang="ko-KR" altLang="en-US" sz="800" dirty="0"/>
              </a:p>
            </p:txBody>
          </p:sp>
          <p:sp>
            <p:nvSpPr>
              <p:cNvPr id="14" name="TextBox 13">
                <a:extLst>
                  <a:ext uri="{FF2B5EF4-FFF2-40B4-BE49-F238E27FC236}">
                    <a16:creationId xmlns:a16="http://schemas.microsoft.com/office/drawing/2014/main" id="{E336E00F-E218-4508-051D-5266CAB22EF0}"/>
                  </a:ext>
                </a:extLst>
              </p:cNvPr>
              <p:cNvSpPr txBox="1"/>
              <p:nvPr/>
            </p:nvSpPr>
            <p:spPr>
              <a:xfrm>
                <a:off x="5881929" y="1493092"/>
                <a:ext cx="545534" cy="429652"/>
              </a:xfrm>
              <a:prstGeom prst="rect">
                <a:avLst/>
              </a:prstGeom>
              <a:noFill/>
            </p:spPr>
            <p:txBody>
              <a:bodyPr wrap="none" rtlCol="0">
                <a:spAutoFit/>
              </a:bodyPr>
              <a:lstStyle/>
              <a:p>
                <a:r>
                  <a:rPr lang="en-US" altLang="ko-KR" sz="800" dirty="0"/>
                  <a:t>(a)</a:t>
                </a:r>
                <a:endParaRPr lang="ko-KR" altLang="en-US" sz="800" dirty="0"/>
              </a:p>
            </p:txBody>
          </p:sp>
          <p:cxnSp>
            <p:nvCxnSpPr>
              <p:cNvPr id="15" name="직선 연결선 16">
                <a:extLst>
                  <a:ext uri="{FF2B5EF4-FFF2-40B4-BE49-F238E27FC236}">
                    <a16:creationId xmlns:a16="http://schemas.microsoft.com/office/drawing/2014/main" id="{579DFC7A-E22F-695B-9544-6467682FC93E}"/>
                  </a:ext>
                </a:extLst>
              </p:cNvPr>
              <p:cNvCxnSpPr>
                <a:cxnSpLocks/>
              </p:cNvCxnSpPr>
              <p:nvPr/>
            </p:nvCxnSpPr>
            <p:spPr>
              <a:xfrm>
                <a:off x="5701186" y="4446428"/>
                <a:ext cx="792747"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EA6A5AE5-3EBB-8A4E-7E4B-A9301E627E37}"/>
                  </a:ext>
                </a:extLst>
              </p:cNvPr>
              <p:cNvSpPr/>
              <p:nvPr/>
            </p:nvSpPr>
            <p:spPr>
              <a:xfrm>
                <a:off x="5576453" y="3523317"/>
                <a:ext cx="1039091" cy="103909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p>
            </p:txBody>
          </p:sp>
          <p:sp>
            <p:nvSpPr>
              <p:cNvPr id="17" name="TextBox 16">
                <a:extLst>
                  <a:ext uri="{FF2B5EF4-FFF2-40B4-BE49-F238E27FC236}">
                    <a16:creationId xmlns:a16="http://schemas.microsoft.com/office/drawing/2014/main" id="{D12E9E1B-F7CD-593F-5814-4B639DA6658C}"/>
                  </a:ext>
                </a:extLst>
              </p:cNvPr>
              <p:cNvSpPr txBox="1"/>
              <p:nvPr/>
            </p:nvSpPr>
            <p:spPr>
              <a:xfrm>
                <a:off x="2256916" y="3177278"/>
                <a:ext cx="819243" cy="429652"/>
              </a:xfrm>
              <a:prstGeom prst="rect">
                <a:avLst/>
              </a:prstGeom>
              <a:noFill/>
            </p:spPr>
            <p:txBody>
              <a:bodyPr wrap="square" rtlCol="0">
                <a:spAutoFit/>
              </a:bodyPr>
              <a:lstStyle/>
              <a:p>
                <a:pPr algn="ctr"/>
                <a:r>
                  <a:rPr lang="en-US" altLang="ko-KR" sz="800" dirty="0"/>
                  <a:t>26cm</a:t>
                </a:r>
                <a:endParaRPr lang="ko-KR" altLang="en-US" sz="800" dirty="0"/>
              </a:p>
            </p:txBody>
          </p:sp>
          <p:sp>
            <p:nvSpPr>
              <p:cNvPr id="18" name="TextBox 17">
                <a:extLst>
                  <a:ext uri="{FF2B5EF4-FFF2-40B4-BE49-F238E27FC236}">
                    <a16:creationId xmlns:a16="http://schemas.microsoft.com/office/drawing/2014/main" id="{3A9BA6FB-3488-E7D1-1F68-CC859963038E}"/>
                  </a:ext>
                </a:extLst>
              </p:cNvPr>
              <p:cNvSpPr txBox="1"/>
              <p:nvPr/>
            </p:nvSpPr>
            <p:spPr>
              <a:xfrm>
                <a:off x="5781526" y="5479198"/>
                <a:ext cx="792748" cy="429652"/>
              </a:xfrm>
              <a:prstGeom prst="rect">
                <a:avLst/>
              </a:prstGeom>
              <a:noFill/>
            </p:spPr>
            <p:txBody>
              <a:bodyPr wrap="square" rtlCol="0">
                <a:spAutoFit/>
              </a:bodyPr>
              <a:lstStyle/>
              <a:p>
                <a:pPr algn="ctr"/>
                <a:r>
                  <a:rPr lang="en-US" altLang="ko-KR" sz="800" dirty="0"/>
                  <a:t>38cm</a:t>
                </a:r>
                <a:endParaRPr lang="ko-KR" altLang="en-US" sz="800" dirty="0"/>
              </a:p>
            </p:txBody>
          </p:sp>
          <p:sp>
            <p:nvSpPr>
              <p:cNvPr id="19" name="TextBox 18">
                <a:extLst>
                  <a:ext uri="{FF2B5EF4-FFF2-40B4-BE49-F238E27FC236}">
                    <a16:creationId xmlns:a16="http://schemas.microsoft.com/office/drawing/2014/main" id="{FC341F7E-7C7F-95FD-02D0-9C58220C8EC2}"/>
                  </a:ext>
                </a:extLst>
              </p:cNvPr>
              <p:cNvSpPr txBox="1"/>
              <p:nvPr/>
            </p:nvSpPr>
            <p:spPr>
              <a:xfrm>
                <a:off x="4121602" y="1670159"/>
                <a:ext cx="967776" cy="429652"/>
              </a:xfrm>
              <a:prstGeom prst="rect">
                <a:avLst/>
              </a:prstGeom>
              <a:noFill/>
            </p:spPr>
            <p:txBody>
              <a:bodyPr wrap="square" rtlCol="0">
                <a:spAutoFit/>
              </a:bodyPr>
              <a:lstStyle/>
              <a:p>
                <a:pPr algn="ctr"/>
                <a:r>
                  <a:rPr lang="en-US" altLang="ko-KR" sz="800" dirty="0"/>
                  <a:t>18.5cm</a:t>
                </a:r>
                <a:endParaRPr lang="ko-KR" altLang="en-US" sz="800" dirty="0"/>
              </a:p>
            </p:txBody>
          </p:sp>
          <p:sp>
            <p:nvSpPr>
              <p:cNvPr id="20" name="TextBox 19">
                <a:extLst>
                  <a:ext uri="{FF2B5EF4-FFF2-40B4-BE49-F238E27FC236}">
                    <a16:creationId xmlns:a16="http://schemas.microsoft.com/office/drawing/2014/main" id="{D0046980-FF9A-115A-4AAE-905728DD1440}"/>
                  </a:ext>
                </a:extLst>
              </p:cNvPr>
              <p:cNvSpPr txBox="1"/>
              <p:nvPr/>
            </p:nvSpPr>
            <p:spPr>
              <a:xfrm>
                <a:off x="5788620" y="4664291"/>
                <a:ext cx="705314" cy="429652"/>
              </a:xfrm>
              <a:prstGeom prst="rect">
                <a:avLst/>
              </a:prstGeom>
              <a:noFill/>
            </p:spPr>
            <p:txBody>
              <a:bodyPr wrap="square" rtlCol="0">
                <a:spAutoFit/>
              </a:bodyPr>
              <a:lstStyle/>
              <a:p>
                <a:pPr algn="ctr"/>
                <a:r>
                  <a:rPr lang="en-US" altLang="ko-KR" sz="800" dirty="0"/>
                  <a:t>3cm</a:t>
                </a:r>
                <a:endParaRPr lang="ko-KR" altLang="en-US" sz="800" dirty="0"/>
              </a:p>
            </p:txBody>
          </p:sp>
          <p:sp>
            <p:nvSpPr>
              <p:cNvPr id="21" name="TextBox 20">
                <a:extLst>
                  <a:ext uri="{FF2B5EF4-FFF2-40B4-BE49-F238E27FC236}">
                    <a16:creationId xmlns:a16="http://schemas.microsoft.com/office/drawing/2014/main" id="{F28FD44E-72CC-CEDA-3DE2-4FD9E1BD31B5}"/>
                  </a:ext>
                </a:extLst>
              </p:cNvPr>
              <p:cNvSpPr txBox="1"/>
              <p:nvPr/>
            </p:nvSpPr>
            <p:spPr>
              <a:xfrm>
                <a:off x="8021616" y="4634297"/>
                <a:ext cx="774912" cy="429652"/>
              </a:xfrm>
              <a:prstGeom prst="rect">
                <a:avLst/>
              </a:prstGeom>
              <a:noFill/>
            </p:spPr>
            <p:txBody>
              <a:bodyPr wrap="square" rtlCol="0">
                <a:spAutoFit/>
              </a:bodyPr>
              <a:lstStyle/>
              <a:p>
                <a:pPr algn="ctr"/>
                <a:r>
                  <a:rPr lang="en-US" altLang="ko-KR" sz="800" dirty="0"/>
                  <a:t>3cm</a:t>
                </a:r>
                <a:endParaRPr lang="ko-KR" altLang="en-US" sz="800" dirty="0"/>
              </a:p>
            </p:txBody>
          </p:sp>
          <p:sp>
            <p:nvSpPr>
              <p:cNvPr id="22" name="TextBox 21">
                <a:extLst>
                  <a:ext uri="{FF2B5EF4-FFF2-40B4-BE49-F238E27FC236}">
                    <a16:creationId xmlns:a16="http://schemas.microsoft.com/office/drawing/2014/main" id="{904B09CA-D081-385F-E8FB-987976866DDC}"/>
                  </a:ext>
                </a:extLst>
              </p:cNvPr>
              <p:cNvSpPr txBox="1"/>
              <p:nvPr/>
            </p:nvSpPr>
            <p:spPr>
              <a:xfrm>
                <a:off x="6960374" y="1670159"/>
                <a:ext cx="967776" cy="429652"/>
              </a:xfrm>
              <a:prstGeom prst="rect">
                <a:avLst/>
              </a:prstGeom>
              <a:noFill/>
            </p:spPr>
            <p:txBody>
              <a:bodyPr wrap="square" rtlCol="0">
                <a:spAutoFit/>
              </a:bodyPr>
              <a:lstStyle/>
              <a:p>
                <a:pPr algn="ctr"/>
                <a:r>
                  <a:rPr lang="en-US" altLang="ko-KR" sz="800" dirty="0"/>
                  <a:t>18.5cm</a:t>
                </a:r>
                <a:endParaRPr lang="ko-KR" altLang="en-US" sz="800" dirty="0"/>
              </a:p>
            </p:txBody>
          </p:sp>
          <p:sp>
            <p:nvSpPr>
              <p:cNvPr id="23" name="자유형: 도형 24">
                <a:extLst>
                  <a:ext uri="{FF2B5EF4-FFF2-40B4-BE49-F238E27FC236}">
                    <a16:creationId xmlns:a16="http://schemas.microsoft.com/office/drawing/2014/main" id="{CDEB456F-2B5F-58C4-F0FA-55B4C69CC095}"/>
                  </a:ext>
                </a:extLst>
              </p:cNvPr>
              <p:cNvSpPr/>
              <p:nvPr/>
            </p:nvSpPr>
            <p:spPr>
              <a:xfrm>
                <a:off x="6199632" y="1542288"/>
                <a:ext cx="2596896" cy="164638"/>
              </a:xfrm>
              <a:custGeom>
                <a:avLst/>
                <a:gdLst>
                  <a:gd name="connsiteX0" fmla="*/ 0 w 2596896"/>
                  <a:gd name="connsiteY0" fmla="*/ 0 h 164638"/>
                  <a:gd name="connsiteX1" fmla="*/ 1237488 w 2596896"/>
                  <a:gd name="connsiteY1" fmla="*/ 164592 h 164638"/>
                  <a:gd name="connsiteX2" fmla="*/ 2596896 w 2596896"/>
                  <a:gd name="connsiteY2" fmla="*/ 18288 h 164638"/>
                  <a:gd name="connsiteX3" fmla="*/ 2596896 w 2596896"/>
                  <a:gd name="connsiteY3" fmla="*/ 18288 h 164638"/>
                  <a:gd name="connsiteX4" fmla="*/ 2596896 w 2596896"/>
                  <a:gd name="connsiteY4" fmla="*/ 18288 h 164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96" h="164638">
                    <a:moveTo>
                      <a:pt x="0" y="0"/>
                    </a:moveTo>
                    <a:cubicBezTo>
                      <a:pt x="402336" y="80772"/>
                      <a:pt x="804672" y="161544"/>
                      <a:pt x="1237488" y="164592"/>
                    </a:cubicBezTo>
                    <a:cubicBezTo>
                      <a:pt x="1670304" y="167640"/>
                      <a:pt x="2596896" y="18288"/>
                      <a:pt x="2596896" y="18288"/>
                    </a:cubicBezTo>
                    <a:lnTo>
                      <a:pt x="2596896" y="18288"/>
                    </a:lnTo>
                    <a:lnTo>
                      <a:pt x="2596896" y="18288"/>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800"/>
              </a:p>
            </p:txBody>
          </p:sp>
          <p:sp>
            <p:nvSpPr>
              <p:cNvPr id="24" name="자유형: 도형 25">
                <a:extLst>
                  <a:ext uri="{FF2B5EF4-FFF2-40B4-BE49-F238E27FC236}">
                    <a16:creationId xmlns:a16="http://schemas.microsoft.com/office/drawing/2014/main" id="{41CC002B-A086-9011-E3DD-331A9444CD69}"/>
                  </a:ext>
                </a:extLst>
              </p:cNvPr>
              <p:cNvSpPr/>
              <p:nvPr/>
            </p:nvSpPr>
            <p:spPr>
              <a:xfrm>
                <a:off x="3395473" y="1554180"/>
                <a:ext cx="2596896" cy="164638"/>
              </a:xfrm>
              <a:custGeom>
                <a:avLst/>
                <a:gdLst>
                  <a:gd name="connsiteX0" fmla="*/ 0 w 2596896"/>
                  <a:gd name="connsiteY0" fmla="*/ 0 h 164638"/>
                  <a:gd name="connsiteX1" fmla="*/ 1237488 w 2596896"/>
                  <a:gd name="connsiteY1" fmla="*/ 164592 h 164638"/>
                  <a:gd name="connsiteX2" fmla="*/ 2596896 w 2596896"/>
                  <a:gd name="connsiteY2" fmla="*/ 18288 h 164638"/>
                  <a:gd name="connsiteX3" fmla="*/ 2596896 w 2596896"/>
                  <a:gd name="connsiteY3" fmla="*/ 18288 h 164638"/>
                  <a:gd name="connsiteX4" fmla="*/ 2596896 w 2596896"/>
                  <a:gd name="connsiteY4" fmla="*/ 18288 h 164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96" h="164638">
                    <a:moveTo>
                      <a:pt x="0" y="0"/>
                    </a:moveTo>
                    <a:cubicBezTo>
                      <a:pt x="402336" y="80772"/>
                      <a:pt x="804672" y="161544"/>
                      <a:pt x="1237488" y="164592"/>
                    </a:cubicBezTo>
                    <a:cubicBezTo>
                      <a:pt x="1670304" y="167640"/>
                      <a:pt x="2596896" y="18288"/>
                      <a:pt x="2596896" y="18288"/>
                    </a:cubicBezTo>
                    <a:lnTo>
                      <a:pt x="2596896" y="18288"/>
                    </a:lnTo>
                    <a:lnTo>
                      <a:pt x="2596896" y="18288"/>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800"/>
              </a:p>
            </p:txBody>
          </p:sp>
          <p:sp>
            <p:nvSpPr>
              <p:cNvPr id="25" name="자유형: 도형 26">
                <a:extLst>
                  <a:ext uri="{FF2B5EF4-FFF2-40B4-BE49-F238E27FC236}">
                    <a16:creationId xmlns:a16="http://schemas.microsoft.com/office/drawing/2014/main" id="{1B55C8A0-0260-2A85-73D2-47903E16E1F2}"/>
                  </a:ext>
                </a:extLst>
              </p:cNvPr>
              <p:cNvSpPr/>
              <p:nvPr/>
            </p:nvSpPr>
            <p:spPr>
              <a:xfrm>
                <a:off x="3029689" y="1456944"/>
                <a:ext cx="268247" cy="3810000"/>
              </a:xfrm>
              <a:custGeom>
                <a:avLst/>
                <a:gdLst>
                  <a:gd name="connsiteX0" fmla="*/ 256055 w 268247"/>
                  <a:gd name="connsiteY0" fmla="*/ 0 h 3810000"/>
                  <a:gd name="connsiteX1" fmla="*/ 23 w 268247"/>
                  <a:gd name="connsiteY1" fmla="*/ 1950720 h 3810000"/>
                  <a:gd name="connsiteX2" fmla="*/ 268247 w 268247"/>
                  <a:gd name="connsiteY2" fmla="*/ 3810000 h 3810000"/>
                  <a:gd name="connsiteX3" fmla="*/ 268247 w 26824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268247" h="3810000">
                    <a:moveTo>
                      <a:pt x="256055" y="0"/>
                    </a:moveTo>
                    <a:cubicBezTo>
                      <a:pt x="127023" y="657860"/>
                      <a:pt x="-2009" y="1315720"/>
                      <a:pt x="23" y="1950720"/>
                    </a:cubicBezTo>
                    <a:cubicBezTo>
                      <a:pt x="2055" y="2585720"/>
                      <a:pt x="268247" y="3810000"/>
                      <a:pt x="268247" y="3810000"/>
                    </a:cubicBezTo>
                    <a:lnTo>
                      <a:pt x="268247" y="3810000"/>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800"/>
              </a:p>
            </p:txBody>
          </p:sp>
          <p:sp>
            <p:nvSpPr>
              <p:cNvPr id="26" name="자유형: 도형 27">
                <a:extLst>
                  <a:ext uri="{FF2B5EF4-FFF2-40B4-BE49-F238E27FC236}">
                    <a16:creationId xmlns:a16="http://schemas.microsoft.com/office/drawing/2014/main" id="{84FA6FAE-650D-3B6E-3932-0D4C93E6133D}"/>
                  </a:ext>
                </a:extLst>
              </p:cNvPr>
              <p:cNvSpPr/>
              <p:nvPr/>
            </p:nvSpPr>
            <p:spPr>
              <a:xfrm>
                <a:off x="5699760" y="4480560"/>
                <a:ext cx="798576" cy="201175"/>
              </a:xfrm>
              <a:custGeom>
                <a:avLst/>
                <a:gdLst>
                  <a:gd name="connsiteX0" fmla="*/ 0 w 798576"/>
                  <a:gd name="connsiteY0" fmla="*/ 0 h 201175"/>
                  <a:gd name="connsiteX1" fmla="*/ 396240 w 798576"/>
                  <a:gd name="connsiteY1" fmla="*/ 201168 h 201175"/>
                  <a:gd name="connsiteX2" fmla="*/ 798576 w 798576"/>
                  <a:gd name="connsiteY2" fmla="*/ 6096 h 201175"/>
                </a:gdLst>
                <a:ahLst/>
                <a:cxnLst>
                  <a:cxn ang="0">
                    <a:pos x="connsiteX0" y="connsiteY0"/>
                  </a:cxn>
                  <a:cxn ang="0">
                    <a:pos x="connsiteX1" y="connsiteY1"/>
                  </a:cxn>
                  <a:cxn ang="0">
                    <a:pos x="connsiteX2" y="connsiteY2"/>
                  </a:cxn>
                </a:cxnLst>
                <a:rect l="l" t="t" r="r" b="b"/>
                <a:pathLst>
                  <a:path w="798576" h="201175">
                    <a:moveTo>
                      <a:pt x="0" y="0"/>
                    </a:moveTo>
                    <a:cubicBezTo>
                      <a:pt x="131572" y="100076"/>
                      <a:pt x="263144" y="200152"/>
                      <a:pt x="396240" y="201168"/>
                    </a:cubicBezTo>
                    <a:cubicBezTo>
                      <a:pt x="529336" y="202184"/>
                      <a:pt x="663956" y="104140"/>
                      <a:pt x="798576" y="609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800"/>
              </a:p>
            </p:txBody>
          </p:sp>
          <p:sp>
            <p:nvSpPr>
              <p:cNvPr id="27" name="자유형: 도형 28">
                <a:extLst>
                  <a:ext uri="{FF2B5EF4-FFF2-40B4-BE49-F238E27FC236}">
                    <a16:creationId xmlns:a16="http://schemas.microsoft.com/office/drawing/2014/main" id="{2DED0139-BFC3-1E50-B117-E7D408C3894B}"/>
                  </a:ext>
                </a:extLst>
              </p:cNvPr>
              <p:cNvSpPr/>
              <p:nvPr/>
            </p:nvSpPr>
            <p:spPr>
              <a:xfrm rot="5400000">
                <a:off x="8333920" y="4732944"/>
                <a:ext cx="798576" cy="201175"/>
              </a:xfrm>
              <a:custGeom>
                <a:avLst/>
                <a:gdLst>
                  <a:gd name="connsiteX0" fmla="*/ 0 w 798576"/>
                  <a:gd name="connsiteY0" fmla="*/ 0 h 201175"/>
                  <a:gd name="connsiteX1" fmla="*/ 396240 w 798576"/>
                  <a:gd name="connsiteY1" fmla="*/ 201168 h 201175"/>
                  <a:gd name="connsiteX2" fmla="*/ 798576 w 798576"/>
                  <a:gd name="connsiteY2" fmla="*/ 6096 h 201175"/>
                </a:gdLst>
                <a:ahLst/>
                <a:cxnLst>
                  <a:cxn ang="0">
                    <a:pos x="connsiteX0" y="connsiteY0"/>
                  </a:cxn>
                  <a:cxn ang="0">
                    <a:pos x="connsiteX1" y="connsiteY1"/>
                  </a:cxn>
                  <a:cxn ang="0">
                    <a:pos x="connsiteX2" y="connsiteY2"/>
                  </a:cxn>
                </a:cxnLst>
                <a:rect l="l" t="t" r="r" b="b"/>
                <a:pathLst>
                  <a:path w="798576" h="201175">
                    <a:moveTo>
                      <a:pt x="0" y="0"/>
                    </a:moveTo>
                    <a:cubicBezTo>
                      <a:pt x="131572" y="100076"/>
                      <a:pt x="263144" y="200152"/>
                      <a:pt x="396240" y="201168"/>
                    </a:cubicBezTo>
                    <a:cubicBezTo>
                      <a:pt x="529336" y="202184"/>
                      <a:pt x="663956" y="104140"/>
                      <a:pt x="798576" y="609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800"/>
              </a:p>
            </p:txBody>
          </p:sp>
          <p:sp>
            <p:nvSpPr>
              <p:cNvPr id="28" name="자유형: 도형 29">
                <a:extLst>
                  <a:ext uri="{FF2B5EF4-FFF2-40B4-BE49-F238E27FC236}">
                    <a16:creationId xmlns:a16="http://schemas.microsoft.com/office/drawing/2014/main" id="{06ABFB49-4F3C-C6DF-B3B5-C3FC3DD91AF1}"/>
                  </a:ext>
                </a:extLst>
              </p:cNvPr>
              <p:cNvSpPr/>
              <p:nvPr/>
            </p:nvSpPr>
            <p:spPr>
              <a:xfrm>
                <a:off x="3297936" y="5291328"/>
                <a:ext cx="5608320" cy="207264"/>
              </a:xfrm>
              <a:custGeom>
                <a:avLst/>
                <a:gdLst>
                  <a:gd name="connsiteX0" fmla="*/ 0 w 5608320"/>
                  <a:gd name="connsiteY0" fmla="*/ 0 h 207264"/>
                  <a:gd name="connsiteX1" fmla="*/ 2846832 w 5608320"/>
                  <a:gd name="connsiteY1" fmla="*/ 207264 h 207264"/>
                  <a:gd name="connsiteX2" fmla="*/ 5608320 w 5608320"/>
                  <a:gd name="connsiteY2" fmla="*/ 0 h 207264"/>
                </a:gdLst>
                <a:ahLst/>
                <a:cxnLst>
                  <a:cxn ang="0">
                    <a:pos x="connsiteX0" y="connsiteY0"/>
                  </a:cxn>
                  <a:cxn ang="0">
                    <a:pos x="connsiteX1" y="connsiteY1"/>
                  </a:cxn>
                  <a:cxn ang="0">
                    <a:pos x="connsiteX2" y="connsiteY2"/>
                  </a:cxn>
                </a:cxnLst>
                <a:rect l="l" t="t" r="r" b="b"/>
                <a:pathLst>
                  <a:path w="5608320" h="207264">
                    <a:moveTo>
                      <a:pt x="0" y="0"/>
                    </a:moveTo>
                    <a:cubicBezTo>
                      <a:pt x="956056" y="103632"/>
                      <a:pt x="1912112" y="207264"/>
                      <a:pt x="2846832" y="207264"/>
                    </a:cubicBezTo>
                    <a:cubicBezTo>
                      <a:pt x="3781552" y="207264"/>
                      <a:pt x="4694936" y="103632"/>
                      <a:pt x="5608320"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800"/>
              </a:p>
            </p:txBody>
          </p:sp>
        </p:grpSp>
        <p:sp>
          <p:nvSpPr>
            <p:cNvPr id="33" name="TextBox 32">
              <a:extLst>
                <a:ext uri="{FF2B5EF4-FFF2-40B4-BE49-F238E27FC236}">
                  <a16:creationId xmlns:a16="http://schemas.microsoft.com/office/drawing/2014/main" id="{D781AB69-975F-D336-27F2-72EDBA48324B}"/>
                </a:ext>
              </a:extLst>
            </p:cNvPr>
            <p:cNvSpPr txBox="1"/>
            <p:nvPr/>
          </p:nvSpPr>
          <p:spPr>
            <a:xfrm>
              <a:off x="3541535" y="4433964"/>
              <a:ext cx="2074799" cy="369332"/>
            </a:xfrm>
            <a:prstGeom prst="rect">
              <a:avLst/>
            </a:prstGeom>
            <a:noFill/>
          </p:spPr>
          <p:txBody>
            <a:bodyPr wrap="none" rtlCol="0">
              <a:spAutoFit/>
            </a:bodyPr>
            <a:lstStyle/>
            <a:p>
              <a:r>
                <a:rPr kumimoji="1" lang="en-US" altLang="ko-Kore-KR" dirty="0">
                  <a:latin typeface="Franklin Gothic Medium" panose="020B0603020102020204" pitchFamily="34" charset="0"/>
                </a:rPr>
                <a:t>Apple</a:t>
              </a:r>
              <a:r>
                <a:rPr kumimoji="1" lang="ko-KR" altLang="en-US" dirty="0">
                  <a:latin typeface="Franklin Gothic Medium" panose="020B0603020102020204" pitchFamily="34" charset="0"/>
                </a:rPr>
                <a:t> </a:t>
              </a:r>
              <a:r>
                <a:rPr kumimoji="1" lang="en-US" altLang="ko-KR" dirty="0">
                  <a:latin typeface="Franklin Gothic Medium" panose="020B0603020102020204" pitchFamily="34" charset="0"/>
                </a:rPr>
                <a:t>Photo</a:t>
              </a:r>
              <a:r>
                <a:rPr kumimoji="1" lang="ko-KR" altLang="en-US" dirty="0">
                  <a:latin typeface="Franklin Gothic Medium" panose="020B0603020102020204" pitchFamily="34" charset="0"/>
                </a:rPr>
                <a:t> </a:t>
              </a:r>
              <a:r>
                <a:rPr kumimoji="1" lang="en-US" altLang="ko-KR" dirty="0">
                  <a:latin typeface="Franklin Gothic Medium" panose="020B0603020102020204" pitchFamily="34" charset="0"/>
                </a:rPr>
                <a:t>Studio</a:t>
              </a:r>
              <a:endParaRPr kumimoji="1" lang="ko-Kore-KR" altLang="en-US" dirty="0">
                <a:latin typeface="Franklin Gothic Medium" panose="020B0603020102020204" pitchFamily="34" charset="0"/>
              </a:endParaRPr>
            </a:p>
          </p:txBody>
        </p:sp>
      </p:grpSp>
      <p:grpSp>
        <p:nvGrpSpPr>
          <p:cNvPr id="32" name="그룹 31">
            <a:extLst>
              <a:ext uri="{FF2B5EF4-FFF2-40B4-BE49-F238E27FC236}">
                <a16:creationId xmlns:a16="http://schemas.microsoft.com/office/drawing/2014/main" id="{8539D148-C328-BE65-9E7F-B5692259E365}"/>
              </a:ext>
            </a:extLst>
          </p:cNvPr>
          <p:cNvGrpSpPr/>
          <p:nvPr/>
        </p:nvGrpSpPr>
        <p:grpSpPr>
          <a:xfrm>
            <a:off x="2349787" y="1300332"/>
            <a:ext cx="4257359" cy="3473091"/>
            <a:chOff x="2429109" y="879624"/>
            <a:chExt cx="4257359" cy="3473091"/>
          </a:xfrm>
        </p:grpSpPr>
        <p:grpSp>
          <p:nvGrpSpPr>
            <p:cNvPr id="38" name="그룹 37">
              <a:extLst>
                <a:ext uri="{FF2B5EF4-FFF2-40B4-BE49-F238E27FC236}">
                  <a16:creationId xmlns:a16="http://schemas.microsoft.com/office/drawing/2014/main" id="{B2C22019-CCAD-FFB0-4CDB-57D94F27BC66}"/>
                </a:ext>
              </a:extLst>
            </p:cNvPr>
            <p:cNvGrpSpPr/>
            <p:nvPr/>
          </p:nvGrpSpPr>
          <p:grpSpPr>
            <a:xfrm>
              <a:off x="2429109" y="879624"/>
              <a:ext cx="4257359" cy="3126550"/>
              <a:chOff x="101408" y="1261854"/>
              <a:chExt cx="4440060" cy="3373170"/>
            </a:xfrm>
          </p:grpSpPr>
          <p:pic>
            <p:nvPicPr>
              <p:cNvPr id="36" name="그림 35">
                <a:extLst>
                  <a:ext uri="{FF2B5EF4-FFF2-40B4-BE49-F238E27FC236}">
                    <a16:creationId xmlns:a16="http://schemas.microsoft.com/office/drawing/2014/main" id="{F013F078-44A3-DA2C-17E0-3DA1D351CF1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1408" y="2920480"/>
                <a:ext cx="4440060" cy="1714544"/>
              </a:xfrm>
              <a:prstGeom prst="rect">
                <a:avLst/>
              </a:prstGeom>
            </p:spPr>
          </p:pic>
          <p:pic>
            <p:nvPicPr>
              <p:cNvPr id="37" name="그림 36">
                <a:extLst>
                  <a:ext uri="{FF2B5EF4-FFF2-40B4-BE49-F238E27FC236}">
                    <a16:creationId xmlns:a16="http://schemas.microsoft.com/office/drawing/2014/main" id="{035EEEA5-0008-E954-D1EF-843725B9086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5199" y="1261854"/>
                <a:ext cx="4436269" cy="1712339"/>
              </a:xfrm>
              <a:prstGeom prst="rect">
                <a:avLst/>
              </a:prstGeom>
            </p:spPr>
          </p:pic>
        </p:grpSp>
        <p:sp>
          <p:nvSpPr>
            <p:cNvPr id="4" name="TextBox 3">
              <a:extLst>
                <a:ext uri="{FF2B5EF4-FFF2-40B4-BE49-F238E27FC236}">
                  <a16:creationId xmlns:a16="http://schemas.microsoft.com/office/drawing/2014/main" id="{40CEFAC0-E7E1-1483-9969-536051F734E1}"/>
                </a:ext>
              </a:extLst>
            </p:cNvPr>
            <p:cNvSpPr txBox="1"/>
            <p:nvPr/>
          </p:nvSpPr>
          <p:spPr>
            <a:xfrm>
              <a:off x="4160711" y="3983383"/>
              <a:ext cx="836447" cy="369332"/>
            </a:xfrm>
            <a:prstGeom prst="rect">
              <a:avLst/>
            </a:prstGeom>
            <a:noFill/>
          </p:spPr>
          <p:txBody>
            <a:bodyPr wrap="none" rtlCol="0">
              <a:spAutoFit/>
            </a:bodyPr>
            <a:lstStyle/>
            <a:p>
              <a:r>
                <a:rPr kumimoji="1" lang="en-US" altLang="ko-KR" dirty="0">
                  <a:latin typeface="Franklin Gothic Medium" panose="020B0603020102020204" pitchFamily="34" charset="0"/>
                </a:rPr>
                <a:t>Before</a:t>
              </a:r>
              <a:endParaRPr kumimoji="1" lang="ko-Kore-KR" altLang="en-US" dirty="0">
                <a:latin typeface="Franklin Gothic Medium" panose="020B0603020102020204" pitchFamily="34" charset="0"/>
              </a:endParaRPr>
            </a:p>
          </p:txBody>
        </p:sp>
      </p:grpSp>
      <p:grpSp>
        <p:nvGrpSpPr>
          <p:cNvPr id="30" name="그룹 29">
            <a:extLst>
              <a:ext uri="{FF2B5EF4-FFF2-40B4-BE49-F238E27FC236}">
                <a16:creationId xmlns:a16="http://schemas.microsoft.com/office/drawing/2014/main" id="{89A219F4-9671-4C72-9C7E-3B5D0B7573A6}"/>
              </a:ext>
            </a:extLst>
          </p:cNvPr>
          <p:cNvGrpSpPr/>
          <p:nvPr/>
        </p:nvGrpSpPr>
        <p:grpSpPr>
          <a:xfrm>
            <a:off x="864278" y="1217261"/>
            <a:ext cx="2625931" cy="3226857"/>
            <a:chOff x="5404259" y="702498"/>
            <a:chExt cx="3327503" cy="3849476"/>
          </a:xfrm>
        </p:grpSpPr>
        <p:pic>
          <p:nvPicPr>
            <p:cNvPr id="48" name="그림 47">
              <a:extLst>
                <a:ext uri="{FF2B5EF4-FFF2-40B4-BE49-F238E27FC236}">
                  <a16:creationId xmlns:a16="http://schemas.microsoft.com/office/drawing/2014/main" id="{953247F4-FB1D-7949-9C5F-21F1B82F457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04259" y="702498"/>
              <a:ext cx="3327503" cy="3506400"/>
            </a:xfrm>
            <a:prstGeom prst="rect">
              <a:avLst/>
            </a:prstGeom>
          </p:spPr>
        </p:pic>
        <p:sp>
          <p:nvSpPr>
            <p:cNvPr id="7" name="TextBox 6">
              <a:extLst>
                <a:ext uri="{FF2B5EF4-FFF2-40B4-BE49-F238E27FC236}">
                  <a16:creationId xmlns:a16="http://schemas.microsoft.com/office/drawing/2014/main" id="{6C6D1F7A-5DB0-9E75-1CB3-2C4C13A0167F}"/>
                </a:ext>
              </a:extLst>
            </p:cNvPr>
            <p:cNvSpPr txBox="1"/>
            <p:nvPr/>
          </p:nvSpPr>
          <p:spPr>
            <a:xfrm>
              <a:off x="6745246" y="4182642"/>
              <a:ext cx="669927" cy="369332"/>
            </a:xfrm>
            <a:prstGeom prst="rect">
              <a:avLst/>
            </a:prstGeom>
            <a:noFill/>
          </p:spPr>
          <p:txBody>
            <a:bodyPr wrap="none" rtlCol="0">
              <a:spAutoFit/>
            </a:bodyPr>
            <a:lstStyle/>
            <a:p>
              <a:r>
                <a:rPr kumimoji="1" lang="en-US" altLang="ko-Kore-KR" dirty="0">
                  <a:latin typeface="Franklin Gothic Medium" panose="020B0603020102020204" pitchFamily="34" charset="0"/>
                </a:rPr>
                <a:t>After</a:t>
              </a:r>
              <a:endParaRPr kumimoji="1" lang="ko-Kore-KR" altLang="en-US" dirty="0">
                <a:latin typeface="Franklin Gothic Medium" panose="020B0603020102020204" pitchFamily="34" charset="0"/>
              </a:endParaRPr>
            </a:p>
          </p:txBody>
        </p:sp>
      </p:grpSp>
      <p:grpSp>
        <p:nvGrpSpPr>
          <p:cNvPr id="39" name="그룹 38">
            <a:extLst>
              <a:ext uri="{FF2B5EF4-FFF2-40B4-BE49-F238E27FC236}">
                <a16:creationId xmlns:a16="http://schemas.microsoft.com/office/drawing/2014/main" id="{3EB89BD0-7049-BF56-91DD-DEC930A4D618}"/>
              </a:ext>
            </a:extLst>
          </p:cNvPr>
          <p:cNvGrpSpPr/>
          <p:nvPr/>
        </p:nvGrpSpPr>
        <p:grpSpPr>
          <a:xfrm>
            <a:off x="5759342" y="1246282"/>
            <a:ext cx="1597683" cy="1631048"/>
            <a:chOff x="279980" y="424151"/>
            <a:chExt cx="2246182" cy="2270844"/>
          </a:xfrm>
        </p:grpSpPr>
        <p:grpSp>
          <p:nvGrpSpPr>
            <p:cNvPr id="51" name="그룹 50">
              <a:extLst>
                <a:ext uri="{FF2B5EF4-FFF2-40B4-BE49-F238E27FC236}">
                  <a16:creationId xmlns:a16="http://schemas.microsoft.com/office/drawing/2014/main" id="{04F478AB-3BCB-F42A-F0D6-1B325049D242}"/>
                </a:ext>
              </a:extLst>
            </p:cNvPr>
            <p:cNvGrpSpPr/>
            <p:nvPr/>
          </p:nvGrpSpPr>
          <p:grpSpPr>
            <a:xfrm>
              <a:off x="279980" y="424151"/>
              <a:ext cx="2246182" cy="1781376"/>
              <a:chOff x="993714" y="540472"/>
              <a:chExt cx="2246182" cy="1781376"/>
            </a:xfrm>
          </p:grpSpPr>
          <p:pic>
            <p:nvPicPr>
              <p:cNvPr id="54" name="그림 53" descr="텍스트, 실내, 상자, 과일이(가) 표시된 사진&#10;&#10;자동 생성된 설명">
                <a:extLst>
                  <a:ext uri="{FF2B5EF4-FFF2-40B4-BE49-F238E27FC236}">
                    <a16:creationId xmlns:a16="http://schemas.microsoft.com/office/drawing/2014/main" id="{4169B15A-DAA3-D6E8-1709-F73C198831E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636625" y="897561"/>
                <a:ext cx="1781376" cy="1067197"/>
              </a:xfrm>
              <a:prstGeom prst="rect">
                <a:avLst/>
              </a:prstGeom>
            </p:spPr>
          </p:pic>
          <p:pic>
            <p:nvPicPr>
              <p:cNvPr id="55" name="그림 54" descr="도넛형, 실내, 상자, 도넛이(가) 표시된 사진&#10;&#10;자동 생성된 설명">
                <a:extLst>
                  <a:ext uri="{FF2B5EF4-FFF2-40B4-BE49-F238E27FC236}">
                    <a16:creationId xmlns:a16="http://schemas.microsoft.com/office/drawing/2014/main" id="{8B4A6734-AC21-B437-602A-DB08398A79C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1815609" y="897561"/>
                <a:ext cx="1781375" cy="1067199"/>
              </a:xfrm>
              <a:prstGeom prst="rect">
                <a:avLst/>
              </a:prstGeom>
            </p:spPr>
          </p:pic>
        </p:grpSp>
        <p:sp>
          <p:nvSpPr>
            <p:cNvPr id="52" name="TextBox 51">
              <a:extLst>
                <a:ext uri="{FF2B5EF4-FFF2-40B4-BE49-F238E27FC236}">
                  <a16:creationId xmlns:a16="http://schemas.microsoft.com/office/drawing/2014/main" id="{808E32F8-0FBF-1322-73CB-8E370DE06975}"/>
                </a:ext>
              </a:extLst>
            </p:cNvPr>
            <p:cNvSpPr txBox="1"/>
            <p:nvPr/>
          </p:nvSpPr>
          <p:spPr>
            <a:xfrm>
              <a:off x="585792" y="2245066"/>
              <a:ext cx="455574" cy="323165"/>
            </a:xfrm>
            <a:prstGeom prst="rect">
              <a:avLst/>
            </a:prstGeom>
            <a:noFill/>
          </p:spPr>
          <p:txBody>
            <a:bodyPr wrap="none" rtlCol="0">
              <a:spAutoFit/>
            </a:bodyPr>
            <a:lstStyle/>
            <a:p>
              <a:r>
                <a:rPr kumimoji="1" lang="en-US" altLang="ko-Kore-KR" sz="1500" dirty="0">
                  <a:latin typeface="Franklin Gothic Medium" panose="020B0603020102020204" pitchFamily="34" charset="0"/>
                </a:rPr>
                <a:t>1-1</a:t>
              </a:r>
              <a:endParaRPr kumimoji="1" lang="ko-Kore-KR" altLang="en-US" sz="1500" dirty="0">
                <a:latin typeface="Franklin Gothic Medium" panose="020B0603020102020204" pitchFamily="34" charset="0"/>
              </a:endParaRPr>
            </a:p>
          </p:txBody>
        </p:sp>
        <p:sp>
          <p:nvSpPr>
            <p:cNvPr id="53" name="TextBox 52">
              <a:extLst>
                <a:ext uri="{FF2B5EF4-FFF2-40B4-BE49-F238E27FC236}">
                  <a16:creationId xmlns:a16="http://schemas.microsoft.com/office/drawing/2014/main" id="{94D1E549-D2CC-C488-91CA-AF70722D2C8D}"/>
                </a:ext>
              </a:extLst>
            </p:cNvPr>
            <p:cNvSpPr txBox="1"/>
            <p:nvPr/>
          </p:nvSpPr>
          <p:spPr>
            <a:xfrm>
              <a:off x="1666948" y="2245065"/>
              <a:ext cx="651225" cy="449930"/>
            </a:xfrm>
            <a:prstGeom prst="rect">
              <a:avLst/>
            </a:prstGeom>
            <a:noFill/>
          </p:spPr>
          <p:txBody>
            <a:bodyPr wrap="square">
              <a:spAutoFit/>
            </a:bodyPr>
            <a:lstStyle/>
            <a:p>
              <a:r>
                <a:rPr kumimoji="1" lang="en-US" altLang="ko-Kore-KR" sz="1500" dirty="0">
                  <a:latin typeface="Franklin Gothic Medium" panose="020B0603020102020204" pitchFamily="34" charset="0"/>
                </a:rPr>
                <a:t>1-2</a:t>
              </a:r>
              <a:endParaRPr kumimoji="1" lang="ko-Kore-KR" altLang="en-US" sz="1500" dirty="0">
                <a:latin typeface="Franklin Gothic Medium" panose="020B0603020102020204" pitchFamily="34" charset="0"/>
              </a:endParaRPr>
            </a:p>
          </p:txBody>
        </p:sp>
      </p:grpSp>
      <p:grpSp>
        <p:nvGrpSpPr>
          <p:cNvPr id="40" name="그룹 39">
            <a:extLst>
              <a:ext uri="{FF2B5EF4-FFF2-40B4-BE49-F238E27FC236}">
                <a16:creationId xmlns:a16="http://schemas.microsoft.com/office/drawing/2014/main" id="{667BA8D2-4539-FCE3-F654-165069BFE4A8}"/>
              </a:ext>
            </a:extLst>
          </p:cNvPr>
          <p:cNvGrpSpPr/>
          <p:nvPr/>
        </p:nvGrpSpPr>
        <p:grpSpPr>
          <a:xfrm>
            <a:off x="4917836" y="2923900"/>
            <a:ext cx="3324117" cy="1618205"/>
            <a:chOff x="4380362" y="2343660"/>
            <a:chExt cx="4673376" cy="2252964"/>
          </a:xfrm>
        </p:grpSpPr>
        <p:pic>
          <p:nvPicPr>
            <p:cNvPr id="41" name="그림 40" descr="텍스트, 실내, 상자, 광장이(가) 표시된 사진&#10;&#10;자동 생성된 설명">
              <a:extLst>
                <a:ext uri="{FF2B5EF4-FFF2-40B4-BE49-F238E27FC236}">
                  <a16:creationId xmlns:a16="http://schemas.microsoft.com/office/drawing/2014/main" id="{1DECE019-2300-5AD0-D2E0-88E2A047A42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4023273" y="2700749"/>
              <a:ext cx="1781376" cy="1067198"/>
            </a:xfrm>
            <a:prstGeom prst="rect">
              <a:avLst/>
            </a:prstGeom>
          </p:spPr>
        </p:pic>
        <p:pic>
          <p:nvPicPr>
            <p:cNvPr id="42" name="그림 41" descr="텍스트, 실내, 상자, 광장이(가) 표시된 사진&#10;&#10;자동 생성된 설명">
              <a:extLst>
                <a:ext uri="{FF2B5EF4-FFF2-40B4-BE49-F238E27FC236}">
                  <a16:creationId xmlns:a16="http://schemas.microsoft.com/office/drawing/2014/main" id="{BEA74B2A-8B80-84C5-6145-E0DECFE6FDC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a:off x="5229453" y="2700747"/>
              <a:ext cx="1781376" cy="1067202"/>
            </a:xfrm>
            <a:prstGeom prst="rect">
              <a:avLst/>
            </a:prstGeom>
          </p:spPr>
        </p:pic>
        <p:pic>
          <p:nvPicPr>
            <p:cNvPr id="43" name="그림 42" descr="텍스트, 실내, 상자, 광장이(가) 표시된 사진&#10;&#10;자동 생성된 설명">
              <a:extLst>
                <a:ext uri="{FF2B5EF4-FFF2-40B4-BE49-F238E27FC236}">
                  <a16:creationId xmlns:a16="http://schemas.microsoft.com/office/drawing/2014/main" id="{1F118FDD-5CE7-7F92-C2B2-E5A4556B603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a:off x="6429451" y="2700747"/>
              <a:ext cx="1781377" cy="1067203"/>
            </a:xfrm>
            <a:prstGeom prst="rect">
              <a:avLst/>
            </a:prstGeom>
          </p:spPr>
        </p:pic>
        <p:pic>
          <p:nvPicPr>
            <p:cNvPr id="44" name="그림 43" descr="실내, 상자, 광장이(가) 표시된 사진&#10;&#10;자동 생성된 설명">
              <a:extLst>
                <a:ext uri="{FF2B5EF4-FFF2-40B4-BE49-F238E27FC236}">
                  <a16:creationId xmlns:a16="http://schemas.microsoft.com/office/drawing/2014/main" id="{0C43EBE6-1BDF-B532-85DE-DD0C8FC30FA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5400000">
              <a:off x="7629449" y="2700947"/>
              <a:ext cx="1781378" cy="1067201"/>
            </a:xfrm>
            <a:prstGeom prst="rect">
              <a:avLst/>
            </a:prstGeom>
          </p:spPr>
        </p:pic>
        <p:sp>
          <p:nvSpPr>
            <p:cNvPr id="45" name="TextBox 44">
              <a:extLst>
                <a:ext uri="{FF2B5EF4-FFF2-40B4-BE49-F238E27FC236}">
                  <a16:creationId xmlns:a16="http://schemas.microsoft.com/office/drawing/2014/main" id="{F3487F7D-9BEE-879C-B6B8-0150E7F7A9DA}"/>
                </a:ext>
              </a:extLst>
            </p:cNvPr>
            <p:cNvSpPr txBox="1"/>
            <p:nvPr/>
          </p:nvSpPr>
          <p:spPr>
            <a:xfrm>
              <a:off x="4588768" y="4146694"/>
              <a:ext cx="650386" cy="449930"/>
            </a:xfrm>
            <a:prstGeom prst="rect">
              <a:avLst/>
            </a:prstGeom>
            <a:noFill/>
          </p:spPr>
          <p:txBody>
            <a:bodyPr wrap="square">
              <a:spAutoFit/>
            </a:bodyPr>
            <a:lstStyle/>
            <a:p>
              <a:r>
                <a:rPr kumimoji="1" lang="en-US" altLang="ko-Kore-KR" sz="1500" dirty="0">
                  <a:latin typeface="Franklin Gothic Medium" panose="020B0603020102020204" pitchFamily="34" charset="0"/>
                </a:rPr>
                <a:t>1-3</a:t>
              </a:r>
              <a:endParaRPr kumimoji="1" lang="ko-Kore-KR" altLang="en-US" sz="1500" dirty="0">
                <a:latin typeface="Franklin Gothic Medium" panose="020B0603020102020204" pitchFamily="34" charset="0"/>
              </a:endParaRPr>
            </a:p>
          </p:txBody>
        </p:sp>
        <p:sp>
          <p:nvSpPr>
            <p:cNvPr id="46" name="TextBox 45">
              <a:extLst>
                <a:ext uri="{FF2B5EF4-FFF2-40B4-BE49-F238E27FC236}">
                  <a16:creationId xmlns:a16="http://schemas.microsoft.com/office/drawing/2014/main" id="{4004C78E-ED0B-8B2A-E293-673FDA0F9C85}"/>
                </a:ext>
              </a:extLst>
            </p:cNvPr>
            <p:cNvSpPr txBox="1"/>
            <p:nvPr/>
          </p:nvSpPr>
          <p:spPr>
            <a:xfrm>
              <a:off x="5790056" y="4116961"/>
              <a:ext cx="688337" cy="449930"/>
            </a:xfrm>
            <a:prstGeom prst="rect">
              <a:avLst/>
            </a:prstGeom>
            <a:noFill/>
          </p:spPr>
          <p:txBody>
            <a:bodyPr wrap="square">
              <a:spAutoFit/>
            </a:bodyPr>
            <a:lstStyle/>
            <a:p>
              <a:r>
                <a:rPr kumimoji="1" lang="en-US" altLang="ko-Kore-KR" sz="1500" dirty="0">
                  <a:latin typeface="Franklin Gothic Medium" panose="020B0603020102020204" pitchFamily="34" charset="0"/>
                </a:rPr>
                <a:t>1-4</a:t>
              </a:r>
              <a:endParaRPr kumimoji="1" lang="ko-Kore-KR" altLang="en-US" sz="1500" dirty="0">
                <a:latin typeface="Franklin Gothic Medium" panose="020B0603020102020204" pitchFamily="34" charset="0"/>
              </a:endParaRPr>
            </a:p>
          </p:txBody>
        </p:sp>
        <p:sp>
          <p:nvSpPr>
            <p:cNvPr id="47" name="TextBox 46">
              <a:extLst>
                <a:ext uri="{FF2B5EF4-FFF2-40B4-BE49-F238E27FC236}">
                  <a16:creationId xmlns:a16="http://schemas.microsoft.com/office/drawing/2014/main" id="{BA9A4DFA-C842-FB98-0FD5-B198ED53CAFB}"/>
                </a:ext>
              </a:extLst>
            </p:cNvPr>
            <p:cNvSpPr txBox="1"/>
            <p:nvPr/>
          </p:nvSpPr>
          <p:spPr>
            <a:xfrm>
              <a:off x="7008717" y="4125573"/>
              <a:ext cx="700965" cy="449930"/>
            </a:xfrm>
            <a:prstGeom prst="rect">
              <a:avLst/>
            </a:prstGeom>
            <a:noFill/>
          </p:spPr>
          <p:txBody>
            <a:bodyPr wrap="square">
              <a:spAutoFit/>
            </a:bodyPr>
            <a:lstStyle/>
            <a:p>
              <a:r>
                <a:rPr kumimoji="1" lang="en-US" altLang="ko-Kore-KR" sz="1500" dirty="0">
                  <a:latin typeface="Franklin Gothic Medium" panose="020B0603020102020204" pitchFamily="34" charset="0"/>
                </a:rPr>
                <a:t>1-5</a:t>
              </a:r>
              <a:endParaRPr kumimoji="1" lang="ko-Kore-KR" altLang="en-US" sz="1500" dirty="0">
                <a:latin typeface="Franklin Gothic Medium" panose="020B0603020102020204" pitchFamily="34" charset="0"/>
              </a:endParaRPr>
            </a:p>
          </p:txBody>
        </p:sp>
        <p:sp>
          <p:nvSpPr>
            <p:cNvPr id="50" name="TextBox 49">
              <a:extLst>
                <a:ext uri="{FF2B5EF4-FFF2-40B4-BE49-F238E27FC236}">
                  <a16:creationId xmlns:a16="http://schemas.microsoft.com/office/drawing/2014/main" id="{9F94CB6C-D6F7-23F6-AA45-2F5BA4E68156}"/>
                </a:ext>
              </a:extLst>
            </p:cNvPr>
            <p:cNvSpPr txBox="1"/>
            <p:nvPr/>
          </p:nvSpPr>
          <p:spPr>
            <a:xfrm>
              <a:off x="8196421" y="4125235"/>
              <a:ext cx="829212" cy="449930"/>
            </a:xfrm>
            <a:prstGeom prst="rect">
              <a:avLst/>
            </a:prstGeom>
            <a:noFill/>
          </p:spPr>
          <p:txBody>
            <a:bodyPr wrap="square">
              <a:spAutoFit/>
            </a:bodyPr>
            <a:lstStyle/>
            <a:p>
              <a:r>
                <a:rPr kumimoji="1" lang="en-US" altLang="ko-Kore-KR" sz="1500" dirty="0">
                  <a:latin typeface="Franklin Gothic Medium" panose="020B0603020102020204" pitchFamily="34" charset="0"/>
                </a:rPr>
                <a:t>1-6</a:t>
              </a:r>
              <a:endParaRPr kumimoji="1" lang="ko-Kore-KR" altLang="en-US" sz="1500" dirty="0">
                <a:latin typeface="Franklin Gothic Medium" panose="020B0603020102020204" pitchFamily="34" charset="0"/>
              </a:endParaRPr>
            </a:p>
          </p:txBody>
        </p:sp>
      </p:grpSp>
      <p:grpSp>
        <p:nvGrpSpPr>
          <p:cNvPr id="56" name="그룹 55">
            <a:extLst>
              <a:ext uri="{FF2B5EF4-FFF2-40B4-BE49-F238E27FC236}">
                <a16:creationId xmlns:a16="http://schemas.microsoft.com/office/drawing/2014/main" id="{21EF0F12-2ED7-DF4A-41FF-4E1543891B85}"/>
              </a:ext>
            </a:extLst>
          </p:cNvPr>
          <p:cNvGrpSpPr/>
          <p:nvPr/>
        </p:nvGrpSpPr>
        <p:grpSpPr>
          <a:xfrm>
            <a:off x="4916270" y="1277484"/>
            <a:ext cx="3322800" cy="1659196"/>
            <a:chOff x="4462010" y="362197"/>
            <a:chExt cx="4571600" cy="2168127"/>
          </a:xfrm>
        </p:grpSpPr>
        <p:grpSp>
          <p:nvGrpSpPr>
            <p:cNvPr id="57" name="그룹 56">
              <a:extLst>
                <a:ext uri="{FF2B5EF4-FFF2-40B4-BE49-F238E27FC236}">
                  <a16:creationId xmlns:a16="http://schemas.microsoft.com/office/drawing/2014/main" id="{61150444-EA83-3832-9FF1-46FBA69DC928}"/>
                </a:ext>
              </a:extLst>
            </p:cNvPr>
            <p:cNvGrpSpPr/>
            <p:nvPr/>
          </p:nvGrpSpPr>
          <p:grpSpPr>
            <a:xfrm>
              <a:off x="4462010" y="362197"/>
              <a:ext cx="4571600" cy="1785818"/>
              <a:chOff x="4564855" y="2266906"/>
              <a:chExt cx="4571600" cy="1785818"/>
            </a:xfrm>
          </p:grpSpPr>
          <p:pic>
            <p:nvPicPr>
              <p:cNvPr id="62" name="그림 61" descr="실내, 광장이(가) 표시된 사진&#10;&#10;자동 생성된 설명">
                <a:extLst>
                  <a:ext uri="{FF2B5EF4-FFF2-40B4-BE49-F238E27FC236}">
                    <a16:creationId xmlns:a16="http://schemas.microsoft.com/office/drawing/2014/main" id="{1F0B9C2C-F004-DE61-D4FC-54F89CFCD06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5400000">
                <a:off x="4207768" y="2623996"/>
                <a:ext cx="1781376" cy="1067201"/>
              </a:xfrm>
              <a:prstGeom prst="rect">
                <a:avLst/>
              </a:prstGeom>
            </p:spPr>
          </p:pic>
          <p:pic>
            <p:nvPicPr>
              <p:cNvPr id="63" name="그림 62" descr="실내, 상자, 광장이(가) 표시된 사진&#10;&#10;자동 생성된 설명">
                <a:extLst>
                  <a:ext uri="{FF2B5EF4-FFF2-40B4-BE49-F238E27FC236}">
                    <a16:creationId xmlns:a16="http://schemas.microsoft.com/office/drawing/2014/main" id="{1639D6A9-F7BE-63C2-BFF0-B4659BCF3C1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5400000">
                <a:off x="5375904" y="2623996"/>
                <a:ext cx="1781376" cy="1067201"/>
              </a:xfrm>
              <a:prstGeom prst="rect">
                <a:avLst/>
              </a:prstGeom>
            </p:spPr>
          </p:pic>
          <p:pic>
            <p:nvPicPr>
              <p:cNvPr id="64" name="그림 63" descr="실내, 상자, 광장이(가) 표시된 사진&#10;&#10;자동 생성된 설명">
                <a:extLst>
                  <a:ext uri="{FF2B5EF4-FFF2-40B4-BE49-F238E27FC236}">
                    <a16:creationId xmlns:a16="http://schemas.microsoft.com/office/drawing/2014/main" id="{4CADD3FB-94E3-90AF-544A-BA5571ABF4B3}"/>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5400000">
                <a:off x="6541818" y="2626214"/>
                <a:ext cx="1785815" cy="1067199"/>
              </a:xfrm>
              <a:prstGeom prst="rect">
                <a:avLst/>
              </a:prstGeom>
            </p:spPr>
          </p:pic>
          <p:pic>
            <p:nvPicPr>
              <p:cNvPr id="65" name="그림 64" descr="실내, 광장이(가) 표시된 사진&#10;&#10;자동 생성된 설명">
                <a:extLst>
                  <a:ext uri="{FF2B5EF4-FFF2-40B4-BE49-F238E27FC236}">
                    <a16:creationId xmlns:a16="http://schemas.microsoft.com/office/drawing/2014/main" id="{C916E69F-7810-0B14-9A3C-E81D92061AE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5400000">
                <a:off x="7709948" y="2626217"/>
                <a:ext cx="1785818" cy="1067196"/>
              </a:xfrm>
              <a:prstGeom prst="rect">
                <a:avLst/>
              </a:prstGeom>
            </p:spPr>
          </p:pic>
        </p:grpSp>
        <p:sp>
          <p:nvSpPr>
            <p:cNvPr id="58" name="TextBox 57">
              <a:extLst>
                <a:ext uri="{FF2B5EF4-FFF2-40B4-BE49-F238E27FC236}">
                  <a16:creationId xmlns:a16="http://schemas.microsoft.com/office/drawing/2014/main" id="{F3F86237-C32B-0B0C-1E3C-02B513C00623}"/>
                </a:ext>
              </a:extLst>
            </p:cNvPr>
            <p:cNvSpPr txBox="1"/>
            <p:nvPr/>
          </p:nvSpPr>
          <p:spPr>
            <a:xfrm>
              <a:off x="4692505" y="2086895"/>
              <a:ext cx="637697" cy="422291"/>
            </a:xfrm>
            <a:prstGeom prst="rect">
              <a:avLst/>
            </a:prstGeom>
            <a:noFill/>
          </p:spPr>
          <p:txBody>
            <a:bodyPr wrap="square">
              <a:spAutoFit/>
            </a:bodyPr>
            <a:lstStyle/>
            <a:p>
              <a:r>
                <a:rPr kumimoji="1" lang="en-US" altLang="ko-Kore-KR" sz="1500" dirty="0">
                  <a:latin typeface="Franklin Gothic Medium" panose="020B0603020102020204" pitchFamily="34" charset="0"/>
                </a:rPr>
                <a:t>1-7</a:t>
              </a:r>
              <a:endParaRPr kumimoji="1" lang="ko-Kore-KR" altLang="en-US" sz="1500" dirty="0">
                <a:latin typeface="Franklin Gothic Medium" panose="020B0603020102020204" pitchFamily="34" charset="0"/>
              </a:endParaRPr>
            </a:p>
          </p:txBody>
        </p:sp>
        <p:sp>
          <p:nvSpPr>
            <p:cNvPr id="59" name="TextBox 58">
              <a:extLst>
                <a:ext uri="{FF2B5EF4-FFF2-40B4-BE49-F238E27FC236}">
                  <a16:creationId xmlns:a16="http://schemas.microsoft.com/office/drawing/2014/main" id="{DDC979E9-FB4B-D240-9A51-A68BD7BD07D6}"/>
                </a:ext>
              </a:extLst>
            </p:cNvPr>
            <p:cNvSpPr txBox="1"/>
            <p:nvPr/>
          </p:nvSpPr>
          <p:spPr>
            <a:xfrm>
              <a:off x="5857589" y="2086895"/>
              <a:ext cx="637697" cy="422291"/>
            </a:xfrm>
            <a:prstGeom prst="rect">
              <a:avLst/>
            </a:prstGeom>
            <a:noFill/>
          </p:spPr>
          <p:txBody>
            <a:bodyPr wrap="square">
              <a:spAutoFit/>
            </a:bodyPr>
            <a:lstStyle/>
            <a:p>
              <a:r>
                <a:rPr kumimoji="1" lang="en-US" altLang="ko-Kore-KR" sz="1500" dirty="0">
                  <a:latin typeface="Franklin Gothic Medium" panose="020B0603020102020204" pitchFamily="34" charset="0"/>
                </a:rPr>
                <a:t>1-8</a:t>
              </a:r>
              <a:endParaRPr kumimoji="1" lang="ko-Kore-KR" altLang="en-US" sz="1500" dirty="0">
                <a:latin typeface="Franklin Gothic Medium" panose="020B0603020102020204" pitchFamily="34" charset="0"/>
              </a:endParaRPr>
            </a:p>
          </p:txBody>
        </p:sp>
        <p:sp>
          <p:nvSpPr>
            <p:cNvPr id="60" name="TextBox 59">
              <a:extLst>
                <a:ext uri="{FF2B5EF4-FFF2-40B4-BE49-F238E27FC236}">
                  <a16:creationId xmlns:a16="http://schemas.microsoft.com/office/drawing/2014/main" id="{2D0D0CF0-68F0-2FC9-7642-86AA5DC5D694}"/>
                </a:ext>
              </a:extLst>
            </p:cNvPr>
            <p:cNvSpPr txBox="1"/>
            <p:nvPr/>
          </p:nvSpPr>
          <p:spPr>
            <a:xfrm>
              <a:off x="7028328" y="2108033"/>
              <a:ext cx="637697" cy="422291"/>
            </a:xfrm>
            <a:prstGeom prst="rect">
              <a:avLst/>
            </a:prstGeom>
            <a:noFill/>
          </p:spPr>
          <p:txBody>
            <a:bodyPr wrap="square">
              <a:spAutoFit/>
            </a:bodyPr>
            <a:lstStyle/>
            <a:p>
              <a:r>
                <a:rPr kumimoji="1" lang="en-US" altLang="ko-Kore-KR" sz="1500" dirty="0">
                  <a:latin typeface="Franklin Gothic Medium" panose="020B0603020102020204" pitchFamily="34" charset="0"/>
                </a:rPr>
                <a:t>1-9</a:t>
              </a:r>
              <a:endParaRPr kumimoji="1" lang="ko-Kore-KR" altLang="en-US" sz="1500" dirty="0">
                <a:latin typeface="Franklin Gothic Medium" panose="020B0603020102020204" pitchFamily="34" charset="0"/>
              </a:endParaRPr>
            </a:p>
          </p:txBody>
        </p:sp>
        <p:sp>
          <p:nvSpPr>
            <p:cNvPr id="61" name="TextBox 60">
              <a:extLst>
                <a:ext uri="{FF2B5EF4-FFF2-40B4-BE49-F238E27FC236}">
                  <a16:creationId xmlns:a16="http://schemas.microsoft.com/office/drawing/2014/main" id="{70592CBA-7958-EC07-5677-0C176BE555F6}"/>
                </a:ext>
              </a:extLst>
            </p:cNvPr>
            <p:cNvSpPr txBox="1"/>
            <p:nvPr/>
          </p:nvSpPr>
          <p:spPr>
            <a:xfrm>
              <a:off x="8109768" y="2108033"/>
              <a:ext cx="810211" cy="422291"/>
            </a:xfrm>
            <a:prstGeom prst="rect">
              <a:avLst/>
            </a:prstGeom>
            <a:noFill/>
          </p:spPr>
          <p:txBody>
            <a:bodyPr wrap="square">
              <a:spAutoFit/>
            </a:bodyPr>
            <a:lstStyle/>
            <a:p>
              <a:r>
                <a:rPr kumimoji="1" lang="en-US" altLang="ko-Kore-KR" sz="1500" dirty="0">
                  <a:latin typeface="Franklin Gothic Medium" panose="020B0603020102020204" pitchFamily="34" charset="0"/>
                </a:rPr>
                <a:t>1-10</a:t>
              </a:r>
              <a:endParaRPr kumimoji="1" lang="ko-Kore-KR" altLang="en-US" sz="1500" dirty="0">
                <a:latin typeface="Franklin Gothic Medium" panose="020B0603020102020204" pitchFamily="34" charset="0"/>
              </a:endParaRPr>
            </a:p>
          </p:txBody>
        </p:sp>
      </p:grpSp>
      <p:grpSp>
        <p:nvGrpSpPr>
          <p:cNvPr id="67" name="그룹 66">
            <a:extLst>
              <a:ext uri="{FF2B5EF4-FFF2-40B4-BE49-F238E27FC236}">
                <a16:creationId xmlns:a16="http://schemas.microsoft.com/office/drawing/2014/main" id="{4523B79F-EBB6-ADE7-9A5F-51FBCD6E14BE}"/>
              </a:ext>
            </a:extLst>
          </p:cNvPr>
          <p:cNvGrpSpPr/>
          <p:nvPr/>
        </p:nvGrpSpPr>
        <p:grpSpPr>
          <a:xfrm>
            <a:off x="4929774" y="2916218"/>
            <a:ext cx="3322800" cy="1702412"/>
            <a:chOff x="4462010" y="2518343"/>
            <a:chExt cx="4688461" cy="2159218"/>
          </a:xfrm>
        </p:grpSpPr>
        <p:grpSp>
          <p:nvGrpSpPr>
            <p:cNvPr id="68" name="그룹 67">
              <a:extLst>
                <a:ext uri="{FF2B5EF4-FFF2-40B4-BE49-F238E27FC236}">
                  <a16:creationId xmlns:a16="http://schemas.microsoft.com/office/drawing/2014/main" id="{BA1AEF40-21A3-CD55-49AA-FD29C8FC57C2}"/>
                </a:ext>
              </a:extLst>
            </p:cNvPr>
            <p:cNvGrpSpPr/>
            <p:nvPr/>
          </p:nvGrpSpPr>
          <p:grpSpPr>
            <a:xfrm>
              <a:off x="4462010" y="2518343"/>
              <a:ext cx="4688461" cy="1785817"/>
              <a:chOff x="4455539" y="197868"/>
              <a:chExt cx="4688461" cy="1785817"/>
            </a:xfrm>
          </p:grpSpPr>
          <p:pic>
            <p:nvPicPr>
              <p:cNvPr id="73" name="그림 72" descr="실내, 상자이(가) 표시된 사진&#10;&#10;자동 생성된 설명">
                <a:extLst>
                  <a:ext uri="{FF2B5EF4-FFF2-40B4-BE49-F238E27FC236}">
                    <a16:creationId xmlns:a16="http://schemas.microsoft.com/office/drawing/2014/main" id="{93187FB5-2051-2A87-21C5-380B74E6C6AA}"/>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400000">
                <a:off x="4098451" y="557177"/>
                <a:ext cx="1781374" cy="1067198"/>
              </a:xfrm>
              <a:prstGeom prst="rect">
                <a:avLst/>
              </a:prstGeom>
            </p:spPr>
          </p:pic>
          <p:pic>
            <p:nvPicPr>
              <p:cNvPr id="74" name="그림 73" descr="실내, 도넛형, 상자, 과일이(가) 표시된 사진&#10;&#10;자동 생성된 설명">
                <a:extLst>
                  <a:ext uri="{FF2B5EF4-FFF2-40B4-BE49-F238E27FC236}">
                    <a16:creationId xmlns:a16="http://schemas.microsoft.com/office/drawing/2014/main" id="{F670D0C0-CA88-43C6-125A-6421FD56C581}"/>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5400000">
                <a:off x="5300052" y="557179"/>
                <a:ext cx="1785817" cy="1067196"/>
              </a:xfrm>
              <a:prstGeom prst="rect">
                <a:avLst/>
              </a:prstGeom>
            </p:spPr>
          </p:pic>
          <p:pic>
            <p:nvPicPr>
              <p:cNvPr id="75" name="그림 74" descr="실내, 상자, 과일이(가) 표시된 사진&#10;&#10;자동 생성된 설명">
                <a:extLst>
                  <a:ext uri="{FF2B5EF4-FFF2-40B4-BE49-F238E27FC236}">
                    <a16:creationId xmlns:a16="http://schemas.microsoft.com/office/drawing/2014/main" id="{2BDDCEEF-94DA-D32A-BA9C-5E02DE0A871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rot="5400000">
                <a:off x="6517494" y="557178"/>
                <a:ext cx="1785814" cy="1067196"/>
              </a:xfrm>
              <a:prstGeom prst="rect">
                <a:avLst/>
              </a:prstGeom>
            </p:spPr>
          </p:pic>
          <p:pic>
            <p:nvPicPr>
              <p:cNvPr id="76" name="그림 75" descr="실내, 도넛형, 상자이(가) 표시된 사진&#10;&#10;자동 생성된 설명">
                <a:extLst>
                  <a:ext uri="{FF2B5EF4-FFF2-40B4-BE49-F238E27FC236}">
                    <a16:creationId xmlns:a16="http://schemas.microsoft.com/office/drawing/2014/main" id="{308326E3-B4F4-2167-D864-6C69FD877F26}"/>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5400000">
                <a:off x="7726608" y="566291"/>
                <a:ext cx="1767587" cy="1067196"/>
              </a:xfrm>
              <a:prstGeom prst="rect">
                <a:avLst/>
              </a:prstGeom>
            </p:spPr>
          </p:pic>
        </p:grpSp>
        <p:sp>
          <p:nvSpPr>
            <p:cNvPr id="69" name="TextBox 68">
              <a:extLst>
                <a:ext uri="{FF2B5EF4-FFF2-40B4-BE49-F238E27FC236}">
                  <a16:creationId xmlns:a16="http://schemas.microsoft.com/office/drawing/2014/main" id="{8A6916B2-80DF-2D34-F7A2-239B7C97764C}"/>
                </a:ext>
              </a:extLst>
            </p:cNvPr>
            <p:cNvSpPr txBox="1"/>
            <p:nvPr/>
          </p:nvSpPr>
          <p:spPr>
            <a:xfrm>
              <a:off x="4552322" y="4258848"/>
              <a:ext cx="842571" cy="409879"/>
            </a:xfrm>
            <a:prstGeom prst="rect">
              <a:avLst/>
            </a:prstGeom>
            <a:noFill/>
          </p:spPr>
          <p:txBody>
            <a:bodyPr wrap="square">
              <a:spAutoFit/>
            </a:bodyPr>
            <a:lstStyle/>
            <a:p>
              <a:r>
                <a:rPr kumimoji="1" lang="en-US" altLang="ko-Kore-KR" sz="1500" dirty="0">
                  <a:latin typeface="Franklin Gothic Medium" panose="020B0603020102020204" pitchFamily="34" charset="0"/>
                </a:rPr>
                <a:t>1-11</a:t>
              </a:r>
              <a:endParaRPr kumimoji="1" lang="ko-Kore-KR" altLang="en-US" sz="1500" dirty="0">
                <a:latin typeface="Franklin Gothic Medium" panose="020B0603020102020204" pitchFamily="34" charset="0"/>
              </a:endParaRPr>
            </a:p>
          </p:txBody>
        </p:sp>
        <p:sp>
          <p:nvSpPr>
            <p:cNvPr id="70" name="TextBox 69">
              <a:extLst>
                <a:ext uri="{FF2B5EF4-FFF2-40B4-BE49-F238E27FC236}">
                  <a16:creationId xmlns:a16="http://schemas.microsoft.com/office/drawing/2014/main" id="{EE051EAC-EA08-A8EF-B8E7-56930EFE6053}"/>
                </a:ext>
              </a:extLst>
            </p:cNvPr>
            <p:cNvSpPr txBox="1"/>
            <p:nvPr/>
          </p:nvSpPr>
          <p:spPr>
            <a:xfrm>
              <a:off x="5796575" y="4267682"/>
              <a:ext cx="816119" cy="409879"/>
            </a:xfrm>
            <a:prstGeom prst="rect">
              <a:avLst/>
            </a:prstGeom>
            <a:noFill/>
          </p:spPr>
          <p:txBody>
            <a:bodyPr wrap="square">
              <a:spAutoFit/>
            </a:bodyPr>
            <a:lstStyle/>
            <a:p>
              <a:r>
                <a:rPr kumimoji="1" lang="en-US" altLang="ko-Kore-KR" sz="1500" dirty="0">
                  <a:latin typeface="Franklin Gothic Medium" panose="020B0603020102020204" pitchFamily="34" charset="0"/>
                </a:rPr>
                <a:t>1-12</a:t>
              </a:r>
              <a:endParaRPr kumimoji="1" lang="ko-Kore-KR" altLang="en-US" sz="1500" dirty="0">
                <a:latin typeface="Franklin Gothic Medium" panose="020B0603020102020204" pitchFamily="34" charset="0"/>
              </a:endParaRPr>
            </a:p>
          </p:txBody>
        </p:sp>
        <p:sp>
          <p:nvSpPr>
            <p:cNvPr id="71" name="TextBox 70">
              <a:extLst>
                <a:ext uri="{FF2B5EF4-FFF2-40B4-BE49-F238E27FC236}">
                  <a16:creationId xmlns:a16="http://schemas.microsoft.com/office/drawing/2014/main" id="{DFC031F5-B40C-056B-978B-39BDDA11C0E2}"/>
                </a:ext>
              </a:extLst>
            </p:cNvPr>
            <p:cNvSpPr txBox="1"/>
            <p:nvPr/>
          </p:nvSpPr>
          <p:spPr>
            <a:xfrm>
              <a:off x="7019575" y="4241889"/>
              <a:ext cx="799430" cy="409879"/>
            </a:xfrm>
            <a:prstGeom prst="rect">
              <a:avLst/>
            </a:prstGeom>
            <a:noFill/>
          </p:spPr>
          <p:txBody>
            <a:bodyPr wrap="square">
              <a:spAutoFit/>
            </a:bodyPr>
            <a:lstStyle/>
            <a:p>
              <a:r>
                <a:rPr kumimoji="1" lang="en-US" altLang="ko-Kore-KR" sz="1500" dirty="0">
                  <a:latin typeface="Franklin Gothic Medium" panose="020B0603020102020204" pitchFamily="34" charset="0"/>
                </a:rPr>
                <a:t>1-13</a:t>
              </a:r>
              <a:endParaRPr kumimoji="1" lang="ko-Kore-KR" altLang="en-US" sz="1500" dirty="0">
                <a:latin typeface="Franklin Gothic Medium" panose="020B0603020102020204" pitchFamily="34" charset="0"/>
              </a:endParaRPr>
            </a:p>
          </p:txBody>
        </p:sp>
        <p:sp>
          <p:nvSpPr>
            <p:cNvPr id="72" name="TextBox 71">
              <a:extLst>
                <a:ext uri="{FF2B5EF4-FFF2-40B4-BE49-F238E27FC236}">
                  <a16:creationId xmlns:a16="http://schemas.microsoft.com/office/drawing/2014/main" id="{54953584-A3DE-8A10-A368-52D721595318}"/>
                </a:ext>
              </a:extLst>
            </p:cNvPr>
            <p:cNvSpPr txBox="1"/>
            <p:nvPr/>
          </p:nvSpPr>
          <p:spPr>
            <a:xfrm>
              <a:off x="8218166" y="4212765"/>
              <a:ext cx="799430" cy="409879"/>
            </a:xfrm>
            <a:prstGeom prst="rect">
              <a:avLst/>
            </a:prstGeom>
            <a:noFill/>
          </p:spPr>
          <p:txBody>
            <a:bodyPr wrap="square">
              <a:spAutoFit/>
            </a:bodyPr>
            <a:lstStyle/>
            <a:p>
              <a:r>
                <a:rPr kumimoji="1" lang="en-US" altLang="ko-Kore-KR" sz="1500" dirty="0">
                  <a:latin typeface="Franklin Gothic Medium" panose="020B0603020102020204" pitchFamily="34" charset="0"/>
                </a:rPr>
                <a:t>1-14</a:t>
              </a:r>
              <a:endParaRPr kumimoji="1" lang="ko-Kore-KR" altLang="en-US" sz="1500" dirty="0">
                <a:latin typeface="Franklin Gothic Medium" panose="020B0603020102020204" pitchFamily="34" charset="0"/>
              </a:endParaRPr>
            </a:p>
          </p:txBody>
        </p:sp>
      </p:grpSp>
    </p:spTree>
    <p:extLst>
      <p:ext uri="{BB962C8B-B14F-4D97-AF65-F5344CB8AC3E}">
        <p14:creationId xmlns:p14="http://schemas.microsoft.com/office/powerpoint/2010/main" val="330138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Collecting Data</a:t>
            </a:r>
            <a:endParaRPr lang="en-US" sz="2800" b="1" dirty="0"/>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14</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sp>
        <p:nvSpPr>
          <p:cNvPr id="3" name="Subtitle 2">
            <a:extLst>
              <a:ext uri="{FF2B5EF4-FFF2-40B4-BE49-F238E27FC236}">
                <a16:creationId xmlns:a16="http://schemas.microsoft.com/office/drawing/2014/main" id="{9A690A7A-FD69-60C5-6CF2-B086B7F4A9ED}"/>
              </a:ext>
            </a:extLst>
          </p:cNvPr>
          <p:cNvSpPr>
            <a:spLocks noGrp="1"/>
          </p:cNvSpPr>
          <p:nvPr>
            <p:ph type="subTitle" idx="1"/>
          </p:nvPr>
        </p:nvSpPr>
        <p:spPr>
          <a:xfrm>
            <a:off x="683537" y="831869"/>
            <a:ext cx="6051644" cy="307777"/>
          </a:xfrm>
        </p:spPr>
        <p:txBody>
          <a:bodyPr/>
          <a:lstStyle/>
          <a:p>
            <a:r>
              <a:rPr lang="en-US" altLang="ko-KR" sz="2000" dirty="0"/>
              <a:t>1.</a:t>
            </a:r>
            <a:r>
              <a:rPr lang="en-US" sz="2000" dirty="0"/>
              <a:t> </a:t>
            </a:r>
            <a:r>
              <a:rPr lang="en-US" altLang="ko-KR" sz="2000" dirty="0"/>
              <a:t>Visual</a:t>
            </a:r>
            <a:r>
              <a:rPr lang="ko-KR" altLang="en-US" sz="2000" dirty="0"/>
              <a:t> </a:t>
            </a:r>
            <a:r>
              <a:rPr lang="en-US" altLang="ko-KR" sz="2000" dirty="0"/>
              <a:t>Data</a:t>
            </a:r>
            <a:r>
              <a:rPr lang="ko-KR" altLang="en-US" sz="2000" dirty="0"/>
              <a:t> </a:t>
            </a:r>
            <a:r>
              <a:rPr lang="en-US" altLang="ko-KR" sz="2000" dirty="0"/>
              <a:t>–</a:t>
            </a:r>
            <a:r>
              <a:rPr lang="ko-KR" altLang="en-US" sz="2000" dirty="0"/>
              <a:t> </a:t>
            </a:r>
            <a:r>
              <a:rPr lang="en-US" altLang="ko-KR" sz="2000" dirty="0"/>
              <a:t>pre-processing</a:t>
            </a:r>
            <a:endParaRPr lang="en-US" sz="2000" dirty="0"/>
          </a:p>
        </p:txBody>
      </p:sp>
      <p:pic>
        <p:nvPicPr>
          <p:cNvPr id="9" name="그림 8" descr="텍스트, 실내, 상자, 과일이(가) 표시된 사진&#10;&#10;자동 생성된 설명">
            <a:extLst>
              <a:ext uri="{FF2B5EF4-FFF2-40B4-BE49-F238E27FC236}">
                <a16:creationId xmlns:a16="http://schemas.microsoft.com/office/drawing/2014/main" id="{EA7BE375-F185-3B88-8DBC-07D281FDD2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8403" y="1627825"/>
            <a:ext cx="3071113" cy="2303335"/>
          </a:xfrm>
          <a:prstGeom prst="rect">
            <a:avLst/>
          </a:prstGeom>
        </p:spPr>
      </p:pic>
      <p:sp>
        <p:nvSpPr>
          <p:cNvPr id="10" name="오른쪽 화살표[R] 9">
            <a:extLst>
              <a:ext uri="{FF2B5EF4-FFF2-40B4-BE49-F238E27FC236}">
                <a16:creationId xmlns:a16="http://schemas.microsoft.com/office/drawing/2014/main" id="{56FB4C2F-B63A-A89E-DA7B-CA6252A2712F}"/>
              </a:ext>
            </a:extLst>
          </p:cNvPr>
          <p:cNvSpPr/>
          <p:nvPr/>
        </p:nvSpPr>
        <p:spPr>
          <a:xfrm>
            <a:off x="2509726" y="2647501"/>
            <a:ext cx="646240" cy="443593"/>
          </a:xfrm>
          <a:prstGeom prst="rightArrow">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오른쪽 화살표[R] 10">
            <a:extLst>
              <a:ext uri="{FF2B5EF4-FFF2-40B4-BE49-F238E27FC236}">
                <a16:creationId xmlns:a16="http://schemas.microsoft.com/office/drawing/2014/main" id="{1FC46B2C-5AFB-FEC3-9CFA-A6F8F393CFD4}"/>
              </a:ext>
            </a:extLst>
          </p:cNvPr>
          <p:cNvSpPr/>
          <p:nvPr/>
        </p:nvSpPr>
        <p:spPr>
          <a:xfrm>
            <a:off x="6215516" y="2647501"/>
            <a:ext cx="646240" cy="443593"/>
          </a:xfrm>
          <a:prstGeom prst="rightArrow">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3" name="그림 12">
            <a:extLst>
              <a:ext uri="{FF2B5EF4-FFF2-40B4-BE49-F238E27FC236}">
                <a16:creationId xmlns:a16="http://schemas.microsoft.com/office/drawing/2014/main" id="{B4941DA5-25AA-AC7B-4B5C-D190BEF2D6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79802" y="1590790"/>
            <a:ext cx="2584395" cy="2584395"/>
          </a:xfrm>
          <a:prstGeom prst="rect">
            <a:avLst/>
          </a:prstGeom>
        </p:spPr>
      </p:pic>
      <p:pic>
        <p:nvPicPr>
          <p:cNvPr id="7" name="그림 6" descr="사과, 과일, 어두운, 은색이(가) 표시된 사진&#10;&#10;자동 생성된 설명">
            <a:extLst>
              <a:ext uri="{FF2B5EF4-FFF2-40B4-BE49-F238E27FC236}">
                <a16:creationId xmlns:a16="http://schemas.microsoft.com/office/drawing/2014/main" id="{04CBE2D0-F81D-8EE3-5CBB-70CDB24090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61756" y="1801466"/>
            <a:ext cx="2135661" cy="2135661"/>
          </a:xfrm>
          <a:prstGeom prst="rect">
            <a:avLst/>
          </a:prstGeom>
        </p:spPr>
      </p:pic>
    </p:spTree>
    <p:extLst>
      <p:ext uri="{BB962C8B-B14F-4D97-AF65-F5344CB8AC3E}">
        <p14:creationId xmlns:p14="http://schemas.microsoft.com/office/powerpoint/2010/main" val="400282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Collecting Data</a:t>
            </a:r>
            <a:endParaRPr lang="en-US" sz="2800" b="1" dirty="0"/>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15</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sp>
        <p:nvSpPr>
          <p:cNvPr id="3" name="Subtitle 2">
            <a:extLst>
              <a:ext uri="{FF2B5EF4-FFF2-40B4-BE49-F238E27FC236}">
                <a16:creationId xmlns:a16="http://schemas.microsoft.com/office/drawing/2014/main" id="{1AECA6DB-8035-A4B7-D253-4CA9686A76E4}"/>
              </a:ext>
            </a:extLst>
          </p:cNvPr>
          <p:cNvSpPr>
            <a:spLocks noGrp="1"/>
          </p:cNvSpPr>
          <p:nvPr>
            <p:ph type="subTitle" idx="1"/>
          </p:nvPr>
        </p:nvSpPr>
        <p:spPr>
          <a:xfrm>
            <a:off x="683537" y="828450"/>
            <a:ext cx="3895399" cy="307777"/>
          </a:xfrm>
        </p:spPr>
        <p:txBody>
          <a:bodyPr/>
          <a:lstStyle/>
          <a:p>
            <a:r>
              <a:rPr lang="en-US" sz="2000" dirty="0"/>
              <a:t>2. Measuring Apple Sweetness</a:t>
            </a:r>
          </a:p>
        </p:txBody>
      </p:sp>
      <p:pic>
        <p:nvPicPr>
          <p:cNvPr id="16" name="그림 15">
            <a:extLst>
              <a:ext uri="{FF2B5EF4-FFF2-40B4-BE49-F238E27FC236}">
                <a16:creationId xmlns:a16="http://schemas.microsoft.com/office/drawing/2014/main" id="{61734126-B160-468E-E270-C1FB72D330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712" y="1576388"/>
            <a:ext cx="1511999" cy="2015999"/>
          </a:xfrm>
          <a:prstGeom prst="rect">
            <a:avLst/>
          </a:prstGeom>
        </p:spPr>
      </p:pic>
      <p:pic>
        <p:nvPicPr>
          <p:cNvPr id="17" name="그림 16">
            <a:extLst>
              <a:ext uri="{FF2B5EF4-FFF2-40B4-BE49-F238E27FC236}">
                <a16:creationId xmlns:a16="http://schemas.microsoft.com/office/drawing/2014/main" id="{2118EEC7-B755-E153-44FD-ECF52D8E03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77393" y="1576388"/>
            <a:ext cx="1511999" cy="2015999"/>
          </a:xfrm>
          <a:prstGeom prst="rect">
            <a:avLst/>
          </a:prstGeom>
        </p:spPr>
      </p:pic>
      <p:pic>
        <p:nvPicPr>
          <p:cNvPr id="18" name="그림 17">
            <a:extLst>
              <a:ext uri="{FF2B5EF4-FFF2-40B4-BE49-F238E27FC236}">
                <a16:creationId xmlns:a16="http://schemas.microsoft.com/office/drawing/2014/main" id="{968F1F29-51E9-24E9-8AE1-3E18CEB39DEF}"/>
              </a:ext>
            </a:extLst>
          </p:cNvPr>
          <p:cNvPicPr preferRelativeResize="0">
            <a:picLocks/>
          </p:cNvPicPr>
          <p:nvPr/>
        </p:nvPicPr>
        <p:blipFill>
          <a:blip r:embed="rId5" cstate="screen">
            <a:extLst>
              <a:ext uri="{28A0092B-C50C-407E-A947-70E740481C1C}">
                <a14:useLocalDpi xmlns:a14="http://schemas.microsoft.com/office/drawing/2010/main"/>
              </a:ext>
            </a:extLst>
          </a:blip>
          <a:stretch>
            <a:fillRect/>
          </a:stretch>
        </p:blipFill>
        <p:spPr>
          <a:xfrm>
            <a:off x="4774073" y="1576388"/>
            <a:ext cx="1512000" cy="2016000"/>
          </a:xfrm>
          <a:prstGeom prst="rect">
            <a:avLst/>
          </a:prstGeom>
        </p:spPr>
      </p:pic>
      <p:pic>
        <p:nvPicPr>
          <p:cNvPr id="19" name="그림 18">
            <a:extLst>
              <a:ext uri="{FF2B5EF4-FFF2-40B4-BE49-F238E27FC236}">
                <a16:creationId xmlns:a16="http://schemas.microsoft.com/office/drawing/2014/main" id="{F89FF89A-4368-9C64-7382-41DE4AE141C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0753" y="1576388"/>
            <a:ext cx="1512000" cy="2015999"/>
          </a:xfrm>
          <a:prstGeom prst="rect">
            <a:avLst/>
          </a:prstGeom>
        </p:spPr>
      </p:pic>
      <p:sp>
        <p:nvSpPr>
          <p:cNvPr id="20" name="TextBox 19">
            <a:extLst>
              <a:ext uri="{FF2B5EF4-FFF2-40B4-BE49-F238E27FC236}">
                <a16:creationId xmlns:a16="http://schemas.microsoft.com/office/drawing/2014/main" id="{BFF1ED36-8466-1C19-F5CC-BD7D108C13B8}"/>
              </a:ext>
            </a:extLst>
          </p:cNvPr>
          <p:cNvSpPr txBox="1"/>
          <p:nvPr/>
        </p:nvSpPr>
        <p:spPr>
          <a:xfrm>
            <a:off x="625332" y="3611821"/>
            <a:ext cx="1965025" cy="523220"/>
          </a:xfrm>
          <a:prstGeom prst="rect">
            <a:avLst/>
          </a:prstGeom>
          <a:noFill/>
        </p:spPr>
        <p:txBody>
          <a:bodyPr wrap="square" rtlCol="0">
            <a:spAutoFit/>
          </a:bodyPr>
          <a:lstStyle/>
          <a:p>
            <a:r>
              <a:rPr lang="en-US" altLang="ko-KR" sz="1400" dirty="0">
                <a:solidFill>
                  <a:schemeClr val="bg1"/>
                </a:solidFill>
              </a:rPr>
              <a:t>(a) finding the </a:t>
            </a:r>
            <a:r>
              <a:rPr lang="en-US" altLang="ko-KR" sz="1400" dirty="0" err="1">
                <a:solidFill>
                  <a:schemeClr val="bg1"/>
                </a:solidFill>
              </a:rPr>
              <a:t>reddist</a:t>
            </a:r>
            <a:r>
              <a:rPr lang="en-US" altLang="ko-KR" sz="1400" dirty="0">
                <a:solidFill>
                  <a:schemeClr val="bg1"/>
                </a:solidFill>
              </a:rPr>
              <a:t>     </a:t>
            </a:r>
          </a:p>
          <a:p>
            <a:r>
              <a:rPr lang="en-US" altLang="ko-KR" sz="1400" dirty="0">
                <a:solidFill>
                  <a:schemeClr val="bg1"/>
                </a:solidFill>
              </a:rPr>
              <a:t>      cross-section</a:t>
            </a:r>
            <a:endParaRPr lang="ko-KR" altLang="en-US" sz="1400" dirty="0">
              <a:solidFill>
                <a:schemeClr val="bg1"/>
              </a:solidFill>
            </a:endParaRPr>
          </a:p>
        </p:txBody>
      </p:sp>
      <p:sp>
        <p:nvSpPr>
          <p:cNvPr id="21" name="TextBox 20">
            <a:extLst>
              <a:ext uri="{FF2B5EF4-FFF2-40B4-BE49-F238E27FC236}">
                <a16:creationId xmlns:a16="http://schemas.microsoft.com/office/drawing/2014/main" id="{DE0F7612-4281-C90A-B71D-CE42D08FBECB}"/>
              </a:ext>
            </a:extLst>
          </p:cNvPr>
          <p:cNvSpPr txBox="1"/>
          <p:nvPr/>
        </p:nvSpPr>
        <p:spPr>
          <a:xfrm>
            <a:off x="2622014" y="3611821"/>
            <a:ext cx="1866308" cy="523220"/>
          </a:xfrm>
          <a:prstGeom prst="rect">
            <a:avLst/>
          </a:prstGeom>
          <a:noFill/>
        </p:spPr>
        <p:txBody>
          <a:bodyPr wrap="square" rtlCol="0">
            <a:spAutoFit/>
          </a:bodyPr>
          <a:lstStyle/>
          <a:p>
            <a:r>
              <a:rPr lang="en-US" altLang="ko-KR" sz="1400" dirty="0">
                <a:solidFill>
                  <a:schemeClr val="bg1"/>
                </a:solidFill>
              </a:rPr>
              <a:t>(b) Cutting that part</a:t>
            </a:r>
          </a:p>
          <a:p>
            <a:r>
              <a:rPr lang="en-US" altLang="ko-KR" sz="1400" dirty="0">
                <a:solidFill>
                  <a:schemeClr val="bg1"/>
                </a:solidFill>
              </a:rPr>
              <a:t>      of the apple</a:t>
            </a:r>
            <a:endParaRPr lang="ko-KR" altLang="en-US" sz="1400" dirty="0">
              <a:solidFill>
                <a:schemeClr val="bg1"/>
              </a:solidFill>
            </a:endParaRPr>
          </a:p>
        </p:txBody>
      </p:sp>
      <p:sp>
        <p:nvSpPr>
          <p:cNvPr id="22" name="TextBox 21">
            <a:extLst>
              <a:ext uri="{FF2B5EF4-FFF2-40B4-BE49-F238E27FC236}">
                <a16:creationId xmlns:a16="http://schemas.microsoft.com/office/drawing/2014/main" id="{6F526077-0D72-DA1A-CEF0-D7978957C235}"/>
              </a:ext>
            </a:extLst>
          </p:cNvPr>
          <p:cNvSpPr txBox="1"/>
          <p:nvPr/>
        </p:nvSpPr>
        <p:spPr>
          <a:xfrm>
            <a:off x="6612108" y="3617939"/>
            <a:ext cx="1866308" cy="523220"/>
          </a:xfrm>
          <a:prstGeom prst="rect">
            <a:avLst/>
          </a:prstGeom>
          <a:noFill/>
        </p:spPr>
        <p:txBody>
          <a:bodyPr wrap="square" rtlCol="0">
            <a:spAutoFit/>
          </a:bodyPr>
          <a:lstStyle/>
          <a:p>
            <a:r>
              <a:rPr lang="en-US" altLang="ko-KR" sz="1400" dirty="0">
                <a:solidFill>
                  <a:schemeClr val="bg1"/>
                </a:solidFill>
              </a:rPr>
              <a:t>(d) Measuring the </a:t>
            </a:r>
          </a:p>
          <a:p>
            <a:r>
              <a:rPr lang="en-US" altLang="ko-KR" sz="1400" dirty="0">
                <a:solidFill>
                  <a:schemeClr val="bg1"/>
                </a:solidFill>
              </a:rPr>
              <a:t>      sugar level</a:t>
            </a:r>
            <a:endParaRPr lang="ko-KR" altLang="en-US" sz="1400" dirty="0">
              <a:solidFill>
                <a:schemeClr val="bg1"/>
              </a:solidFill>
            </a:endParaRPr>
          </a:p>
        </p:txBody>
      </p:sp>
      <p:sp>
        <p:nvSpPr>
          <p:cNvPr id="23" name="TextBox 22">
            <a:extLst>
              <a:ext uri="{FF2B5EF4-FFF2-40B4-BE49-F238E27FC236}">
                <a16:creationId xmlns:a16="http://schemas.microsoft.com/office/drawing/2014/main" id="{09D778FD-2C80-CB8F-6F8D-514DE013E14C}"/>
              </a:ext>
            </a:extLst>
          </p:cNvPr>
          <p:cNvSpPr txBox="1"/>
          <p:nvPr/>
        </p:nvSpPr>
        <p:spPr>
          <a:xfrm>
            <a:off x="4618694" y="3611821"/>
            <a:ext cx="1965025" cy="738664"/>
          </a:xfrm>
          <a:prstGeom prst="rect">
            <a:avLst/>
          </a:prstGeom>
          <a:noFill/>
        </p:spPr>
        <p:txBody>
          <a:bodyPr wrap="square" rtlCol="0">
            <a:spAutoFit/>
          </a:bodyPr>
          <a:lstStyle/>
          <a:p>
            <a:r>
              <a:rPr lang="en-US" altLang="ko-KR" sz="1400" dirty="0">
                <a:solidFill>
                  <a:schemeClr val="bg1"/>
                </a:solidFill>
              </a:rPr>
              <a:t>(c) Squeezing the juice </a:t>
            </a:r>
          </a:p>
          <a:p>
            <a:r>
              <a:rPr lang="en-US" altLang="ko-KR" sz="1400" dirty="0">
                <a:solidFill>
                  <a:schemeClr val="bg1"/>
                </a:solidFill>
              </a:rPr>
              <a:t>      out of the slices on      </a:t>
            </a:r>
          </a:p>
          <a:p>
            <a:r>
              <a:rPr lang="en-US" altLang="ko-KR" sz="1400" dirty="0">
                <a:solidFill>
                  <a:schemeClr val="bg1"/>
                </a:solidFill>
              </a:rPr>
              <a:t>      the sample dish</a:t>
            </a:r>
          </a:p>
        </p:txBody>
      </p:sp>
      <p:graphicFrame>
        <p:nvGraphicFramePr>
          <p:cNvPr id="26" name="표 26">
            <a:extLst>
              <a:ext uri="{FF2B5EF4-FFF2-40B4-BE49-F238E27FC236}">
                <a16:creationId xmlns:a16="http://schemas.microsoft.com/office/drawing/2014/main" id="{4B0D1E08-90C3-C1DE-B5BD-5D6EFAE2D986}"/>
              </a:ext>
            </a:extLst>
          </p:cNvPr>
          <p:cNvGraphicFramePr>
            <a:graphicFrameLocks noGrp="1"/>
          </p:cNvGraphicFramePr>
          <p:nvPr>
            <p:extLst>
              <p:ext uri="{D42A27DB-BD31-4B8C-83A1-F6EECF244321}">
                <p14:modId xmlns:p14="http://schemas.microsoft.com/office/powerpoint/2010/main" val="2741699185"/>
              </p:ext>
            </p:extLst>
          </p:nvPr>
        </p:nvGraphicFramePr>
        <p:xfrm>
          <a:off x="1351615" y="2188209"/>
          <a:ext cx="6273414" cy="1015174"/>
        </p:xfrm>
        <a:graphic>
          <a:graphicData uri="http://schemas.openxmlformats.org/drawingml/2006/table">
            <a:tbl>
              <a:tblPr firstRow="1" bandRow="1">
                <a:tableStyleId>{5C22544A-7EE6-4342-B048-85BDC9FD1C3A}</a:tableStyleId>
              </a:tblPr>
              <a:tblGrid>
                <a:gridCol w="3136707">
                  <a:extLst>
                    <a:ext uri="{9D8B030D-6E8A-4147-A177-3AD203B41FA5}">
                      <a16:colId xmlns:a16="http://schemas.microsoft.com/office/drawing/2014/main" val="2894386134"/>
                    </a:ext>
                  </a:extLst>
                </a:gridCol>
                <a:gridCol w="3136707">
                  <a:extLst>
                    <a:ext uri="{9D8B030D-6E8A-4147-A177-3AD203B41FA5}">
                      <a16:colId xmlns:a16="http://schemas.microsoft.com/office/drawing/2014/main" val="3061373466"/>
                    </a:ext>
                  </a:extLst>
                </a:gridCol>
              </a:tblGrid>
              <a:tr h="524395">
                <a:tc>
                  <a:txBody>
                    <a:bodyPr/>
                    <a:lstStyle/>
                    <a:p>
                      <a:pPr algn="ctr"/>
                      <a:r>
                        <a:rPr lang="en-US" altLang="ko-Kore-KR" sz="2400" dirty="0"/>
                        <a:t>Range</a:t>
                      </a:r>
                      <a:endParaRPr lang="ko-Kore-KR" altLang="en-US" sz="2400" dirty="0"/>
                    </a:p>
                  </a:txBody>
                  <a:tcPr>
                    <a:solidFill>
                      <a:schemeClr val="accent3">
                        <a:lumMod val="65000"/>
                        <a:alpha val="90000"/>
                      </a:schemeClr>
                    </a:solidFill>
                  </a:tcPr>
                </a:tc>
                <a:tc>
                  <a:txBody>
                    <a:bodyPr/>
                    <a:lstStyle/>
                    <a:p>
                      <a:pPr algn="ctr"/>
                      <a:r>
                        <a:rPr lang="en-US" altLang="ko-Kore-KR" sz="2400" dirty="0"/>
                        <a:t>Average</a:t>
                      </a:r>
                      <a:endParaRPr lang="ko-Kore-KR" altLang="en-US" sz="2400" dirty="0"/>
                    </a:p>
                  </a:txBody>
                  <a:tcPr>
                    <a:solidFill>
                      <a:schemeClr val="accent3">
                        <a:lumMod val="65000"/>
                      </a:schemeClr>
                    </a:solidFill>
                  </a:tcPr>
                </a:tc>
                <a:extLst>
                  <a:ext uri="{0D108BD9-81ED-4DB2-BD59-A6C34878D82A}">
                    <a16:rowId xmlns:a16="http://schemas.microsoft.com/office/drawing/2014/main" val="220687099"/>
                  </a:ext>
                </a:extLst>
              </a:tr>
              <a:tr h="49077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 altLang="ko-Kore-KR" sz="2000" kern="1200" dirty="0">
                          <a:solidFill>
                            <a:schemeClr val="dk1"/>
                          </a:solidFill>
                          <a:effectLst/>
                          <a:latin typeface="+mn-lt"/>
                          <a:ea typeface="+mn-ea"/>
                          <a:cs typeface="+mn-cs"/>
                        </a:rPr>
                        <a:t>8.90 °Bx ~ 17.60 °Bx</a:t>
                      </a:r>
                    </a:p>
                  </a:txBody>
                  <a:tcPr>
                    <a:solidFill>
                      <a:schemeClr val="accent2">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 altLang="ko-Kore-KR" sz="2000" kern="1200" dirty="0">
                          <a:solidFill>
                            <a:schemeClr val="dk1"/>
                          </a:solidFill>
                          <a:effectLst/>
                          <a:latin typeface="+mn-lt"/>
                          <a:ea typeface="+mn-ea"/>
                          <a:cs typeface="+mn-cs"/>
                        </a:rPr>
                        <a:t>12.57 °Bx</a:t>
                      </a:r>
                    </a:p>
                  </a:txBody>
                  <a:tcPr>
                    <a:solidFill>
                      <a:schemeClr val="accent2">
                        <a:lumMod val="85000"/>
                      </a:schemeClr>
                    </a:solidFill>
                  </a:tcPr>
                </a:tc>
                <a:extLst>
                  <a:ext uri="{0D108BD9-81ED-4DB2-BD59-A6C34878D82A}">
                    <a16:rowId xmlns:a16="http://schemas.microsoft.com/office/drawing/2014/main" val="2637685365"/>
                  </a:ext>
                </a:extLst>
              </a:tr>
            </a:tbl>
          </a:graphicData>
        </a:graphic>
      </p:graphicFrame>
    </p:spTree>
    <p:extLst>
      <p:ext uri="{BB962C8B-B14F-4D97-AF65-F5344CB8AC3E}">
        <p14:creationId xmlns:p14="http://schemas.microsoft.com/office/powerpoint/2010/main" val="18098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Collecting Data</a:t>
            </a:r>
            <a:endParaRPr lang="en-US" sz="2800" b="1" dirty="0"/>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16</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sp>
        <p:nvSpPr>
          <p:cNvPr id="3" name="Subtitle 2">
            <a:extLst>
              <a:ext uri="{FF2B5EF4-FFF2-40B4-BE49-F238E27FC236}">
                <a16:creationId xmlns:a16="http://schemas.microsoft.com/office/drawing/2014/main" id="{5F9CB144-DAE3-2838-C1CB-F487E19D67D2}"/>
              </a:ext>
            </a:extLst>
          </p:cNvPr>
          <p:cNvSpPr>
            <a:spLocks noGrp="1"/>
          </p:cNvSpPr>
          <p:nvPr>
            <p:ph type="subTitle" idx="1"/>
          </p:nvPr>
        </p:nvSpPr>
        <p:spPr>
          <a:xfrm>
            <a:off x="683537" y="828450"/>
            <a:ext cx="4435310" cy="307777"/>
          </a:xfrm>
        </p:spPr>
        <p:txBody>
          <a:bodyPr/>
          <a:lstStyle/>
          <a:p>
            <a:r>
              <a:rPr lang="en-US" sz="2000" dirty="0"/>
              <a:t>3. Making Dataset – Machine Learning</a:t>
            </a:r>
          </a:p>
        </p:txBody>
      </p:sp>
      <p:grpSp>
        <p:nvGrpSpPr>
          <p:cNvPr id="13" name="그룹 12">
            <a:extLst>
              <a:ext uri="{FF2B5EF4-FFF2-40B4-BE49-F238E27FC236}">
                <a16:creationId xmlns:a16="http://schemas.microsoft.com/office/drawing/2014/main" id="{C48D8BD0-F089-FBF4-7B77-54D3B7DF718F}"/>
              </a:ext>
            </a:extLst>
          </p:cNvPr>
          <p:cNvGrpSpPr/>
          <p:nvPr/>
        </p:nvGrpSpPr>
        <p:grpSpPr>
          <a:xfrm>
            <a:off x="1268943" y="1280017"/>
            <a:ext cx="2616879" cy="3263462"/>
            <a:chOff x="1268943" y="1280017"/>
            <a:chExt cx="2616879" cy="3263462"/>
          </a:xfrm>
        </p:grpSpPr>
        <p:pic>
          <p:nvPicPr>
            <p:cNvPr id="6148" name="Picture 4">
              <a:extLst>
                <a:ext uri="{FF2B5EF4-FFF2-40B4-BE49-F238E27FC236}">
                  <a16:creationId xmlns:a16="http://schemas.microsoft.com/office/drawing/2014/main" id="{009695E3-7ADD-D20E-6D9E-7BBFE6C375B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68943" y="1926600"/>
              <a:ext cx="2616879" cy="26168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BA4FB61-60C3-9DB7-8AC3-9A480543FCC8}"/>
                </a:ext>
              </a:extLst>
            </p:cNvPr>
            <p:cNvSpPr txBox="1"/>
            <p:nvPr/>
          </p:nvSpPr>
          <p:spPr>
            <a:xfrm>
              <a:off x="1820886" y="1280017"/>
              <a:ext cx="1512991" cy="461665"/>
            </a:xfrm>
            <a:prstGeom prst="rect">
              <a:avLst/>
            </a:prstGeom>
            <a:noFill/>
          </p:spPr>
          <p:txBody>
            <a:bodyPr wrap="square" rtlCol="0">
              <a:spAutoFit/>
            </a:bodyPr>
            <a:lstStyle/>
            <a:p>
              <a:pPr algn="ctr"/>
              <a:r>
                <a:rPr kumimoji="1" lang="en-US" altLang="ko-Kore-KR" sz="2400" dirty="0">
                  <a:latin typeface="Franklin Gothic Medium" panose="020B0603020102020204" pitchFamily="34" charset="0"/>
                </a:rPr>
                <a:t>RGB</a:t>
              </a:r>
              <a:endParaRPr kumimoji="1" lang="ko-Kore-KR" altLang="en-US" sz="2400" dirty="0">
                <a:latin typeface="Franklin Gothic Medium" panose="020B0603020102020204" pitchFamily="34" charset="0"/>
              </a:endParaRPr>
            </a:p>
          </p:txBody>
        </p:sp>
      </p:grpSp>
      <p:grpSp>
        <p:nvGrpSpPr>
          <p:cNvPr id="14" name="그룹 13">
            <a:extLst>
              <a:ext uri="{FF2B5EF4-FFF2-40B4-BE49-F238E27FC236}">
                <a16:creationId xmlns:a16="http://schemas.microsoft.com/office/drawing/2014/main" id="{D59297ED-2AB3-00C1-CBAA-80EC245A98A8}"/>
              </a:ext>
            </a:extLst>
          </p:cNvPr>
          <p:cNvGrpSpPr/>
          <p:nvPr/>
        </p:nvGrpSpPr>
        <p:grpSpPr>
          <a:xfrm>
            <a:off x="4362351" y="1280017"/>
            <a:ext cx="4036571" cy="3468736"/>
            <a:chOff x="4362351" y="1280017"/>
            <a:chExt cx="4036571" cy="3468736"/>
          </a:xfrm>
        </p:grpSpPr>
        <p:pic>
          <p:nvPicPr>
            <p:cNvPr id="8" name="그림 7">
              <a:extLst>
                <a:ext uri="{FF2B5EF4-FFF2-40B4-BE49-F238E27FC236}">
                  <a16:creationId xmlns:a16="http://schemas.microsoft.com/office/drawing/2014/main" id="{BE2DFACD-94CC-958E-B31F-EE88F3C98E2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62351" y="1721325"/>
              <a:ext cx="4036571" cy="3027428"/>
            </a:xfrm>
            <a:prstGeom prst="rect">
              <a:avLst/>
            </a:prstGeom>
          </p:spPr>
        </p:pic>
        <p:sp>
          <p:nvSpPr>
            <p:cNvPr id="12" name="TextBox 11">
              <a:extLst>
                <a:ext uri="{FF2B5EF4-FFF2-40B4-BE49-F238E27FC236}">
                  <a16:creationId xmlns:a16="http://schemas.microsoft.com/office/drawing/2014/main" id="{25ED81EB-C95A-A972-E4B4-29F123577E40}"/>
                </a:ext>
              </a:extLst>
            </p:cNvPr>
            <p:cNvSpPr txBox="1"/>
            <p:nvPr/>
          </p:nvSpPr>
          <p:spPr>
            <a:xfrm>
              <a:off x="5624140" y="1280017"/>
              <a:ext cx="1512991" cy="461665"/>
            </a:xfrm>
            <a:prstGeom prst="rect">
              <a:avLst/>
            </a:prstGeom>
            <a:noFill/>
          </p:spPr>
          <p:txBody>
            <a:bodyPr wrap="square" rtlCol="0">
              <a:spAutoFit/>
            </a:bodyPr>
            <a:lstStyle/>
            <a:p>
              <a:pPr algn="ctr"/>
              <a:r>
                <a:rPr kumimoji="1" lang="en-US" altLang="ko-Kore-KR" sz="2400" dirty="0">
                  <a:latin typeface="Franklin Gothic Medium" panose="020B0603020102020204" pitchFamily="34" charset="0"/>
                </a:rPr>
                <a:t>HSV</a:t>
              </a:r>
              <a:endParaRPr kumimoji="1" lang="ko-Kore-KR" altLang="en-US" sz="2400" dirty="0">
                <a:latin typeface="Franklin Gothic Medium" panose="020B0603020102020204" pitchFamily="34" charset="0"/>
              </a:endParaRPr>
            </a:p>
          </p:txBody>
        </p:sp>
      </p:grpSp>
    </p:spTree>
    <p:extLst>
      <p:ext uri="{BB962C8B-B14F-4D97-AF65-F5344CB8AC3E}">
        <p14:creationId xmlns:p14="http://schemas.microsoft.com/office/powerpoint/2010/main" val="3717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Collecting Data</a:t>
            </a:r>
            <a:endParaRPr lang="en-US" sz="2800" b="1" dirty="0"/>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17</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sp>
        <p:nvSpPr>
          <p:cNvPr id="3" name="Subtitle 2">
            <a:extLst>
              <a:ext uri="{FF2B5EF4-FFF2-40B4-BE49-F238E27FC236}">
                <a16:creationId xmlns:a16="http://schemas.microsoft.com/office/drawing/2014/main" id="{5F9CB144-DAE3-2838-C1CB-F487E19D67D2}"/>
              </a:ext>
            </a:extLst>
          </p:cNvPr>
          <p:cNvSpPr>
            <a:spLocks noGrp="1"/>
          </p:cNvSpPr>
          <p:nvPr>
            <p:ph type="subTitle" idx="1"/>
          </p:nvPr>
        </p:nvSpPr>
        <p:spPr>
          <a:xfrm>
            <a:off x="683537" y="828450"/>
            <a:ext cx="4435310" cy="307777"/>
          </a:xfrm>
        </p:spPr>
        <p:txBody>
          <a:bodyPr/>
          <a:lstStyle/>
          <a:p>
            <a:r>
              <a:rPr lang="en-US" sz="2000" dirty="0"/>
              <a:t>3. Making Dataset – Machine Learning</a:t>
            </a:r>
          </a:p>
        </p:txBody>
      </p:sp>
      <p:pic>
        <p:nvPicPr>
          <p:cNvPr id="7" name="그림 6" descr="테이블이(가) 표시된 사진&#10;&#10;자동 생성된 설명">
            <a:extLst>
              <a:ext uri="{FF2B5EF4-FFF2-40B4-BE49-F238E27FC236}">
                <a16:creationId xmlns:a16="http://schemas.microsoft.com/office/drawing/2014/main" id="{AF533523-B145-D95B-9FF3-4EB235AB6C9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7592" y="1254179"/>
            <a:ext cx="4267200" cy="3289300"/>
          </a:xfrm>
          <a:prstGeom prst="rect">
            <a:avLst/>
          </a:prstGeom>
        </p:spPr>
      </p:pic>
      <p:sp>
        <p:nvSpPr>
          <p:cNvPr id="10" name="TextBox 9">
            <a:extLst>
              <a:ext uri="{FF2B5EF4-FFF2-40B4-BE49-F238E27FC236}">
                <a16:creationId xmlns:a16="http://schemas.microsoft.com/office/drawing/2014/main" id="{AD963D63-5DE4-27CD-6615-838D98817A43}"/>
              </a:ext>
            </a:extLst>
          </p:cNvPr>
          <p:cNvSpPr txBox="1"/>
          <p:nvPr/>
        </p:nvSpPr>
        <p:spPr>
          <a:xfrm>
            <a:off x="5212081" y="1775444"/>
            <a:ext cx="4572000" cy="2246769"/>
          </a:xfrm>
          <a:prstGeom prst="rect">
            <a:avLst/>
          </a:prstGeom>
          <a:noFill/>
        </p:spPr>
        <p:txBody>
          <a:bodyPr wrap="square">
            <a:spAutoFit/>
          </a:bodyPr>
          <a:lstStyle/>
          <a:p>
            <a:r>
              <a:rPr lang="en-US" altLang="ko-Kore-KR" sz="2800" dirty="0">
                <a:latin typeface="Franklin Gothic Medium" panose="020B0603020102020204" pitchFamily="34" charset="0"/>
              </a:rPr>
              <a:t>Feature Extraction</a:t>
            </a:r>
          </a:p>
          <a:p>
            <a:endParaRPr lang="en-US" altLang="ko-Kore-KR" sz="2800" dirty="0">
              <a:latin typeface="Franklin Gothic Medium" panose="020B0603020102020204" pitchFamily="34" charset="0"/>
            </a:endParaRPr>
          </a:p>
          <a:p>
            <a:r>
              <a:rPr lang="en-US" altLang="ko-Kore-KR" sz="2800" dirty="0">
                <a:latin typeface="Franklin Gothic Medium" panose="020B0603020102020204" pitchFamily="34" charset="0"/>
              </a:rPr>
              <a:t>a. Apple’s RGB value</a:t>
            </a:r>
          </a:p>
          <a:p>
            <a:endParaRPr lang="en-US" altLang="ko-Kore-KR" sz="2800" dirty="0">
              <a:latin typeface="Franklin Gothic Medium" panose="020B0603020102020204" pitchFamily="34" charset="0"/>
            </a:endParaRPr>
          </a:p>
          <a:p>
            <a:r>
              <a:rPr lang="en-US" altLang="ko-Kore-KR" sz="2800" dirty="0">
                <a:latin typeface="Franklin Gothic Medium" panose="020B0603020102020204" pitchFamily="34" charset="0"/>
              </a:rPr>
              <a:t>b. Apple’s HSV value</a:t>
            </a:r>
            <a:endParaRPr lang="ko-Kore-KR" altLang="en-US" sz="2800" dirty="0">
              <a:latin typeface="Franklin Gothic Medium" panose="020B0603020102020204" pitchFamily="34" charset="0"/>
            </a:endParaRPr>
          </a:p>
        </p:txBody>
      </p:sp>
    </p:spTree>
    <p:extLst>
      <p:ext uri="{BB962C8B-B14F-4D97-AF65-F5344CB8AC3E}">
        <p14:creationId xmlns:p14="http://schemas.microsoft.com/office/powerpoint/2010/main" val="2329681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876978-AA38-664B-A1BA-AE23FDCA3755}"/>
              </a:ext>
            </a:extLst>
          </p:cNvPr>
          <p:cNvSpPr>
            <a:spLocks noGrp="1"/>
          </p:cNvSpPr>
          <p:nvPr>
            <p:ph type="sldNum" sz="quarter" idx="12"/>
          </p:nvPr>
        </p:nvSpPr>
        <p:spPr/>
        <p:txBody>
          <a:bodyPr/>
          <a:lstStyle/>
          <a:p>
            <a:fld id="{8A7A6979-0714-4377-B894-6BE4C2D6E202}" type="slidenum">
              <a:rPr lang="en-US" smtClean="0"/>
              <a:pPr/>
              <a:t>18</a:t>
            </a:fld>
            <a:endParaRPr lang="en-US" dirty="0"/>
          </a:p>
        </p:txBody>
      </p:sp>
      <p:pic>
        <p:nvPicPr>
          <p:cNvPr id="12" name="그림 11">
            <a:extLst>
              <a:ext uri="{FF2B5EF4-FFF2-40B4-BE49-F238E27FC236}">
                <a16:creationId xmlns:a16="http://schemas.microsoft.com/office/drawing/2014/main" id="{F7F76A8B-456F-857F-BC94-A58B1D1F8A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29703" y="187192"/>
            <a:ext cx="266152" cy="1026037"/>
          </a:xfrm>
          <a:prstGeom prst="rect">
            <a:avLst/>
          </a:prstGeom>
        </p:spPr>
      </p:pic>
      <p:pic>
        <p:nvPicPr>
          <p:cNvPr id="13" name="그림 12">
            <a:extLst>
              <a:ext uri="{FF2B5EF4-FFF2-40B4-BE49-F238E27FC236}">
                <a16:creationId xmlns:a16="http://schemas.microsoft.com/office/drawing/2014/main" id="{AEAD9575-BAB7-3262-3AF4-6E609F1E6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8638" y="4543479"/>
            <a:ext cx="1037695" cy="440988"/>
          </a:xfrm>
          <a:prstGeom prst="rect">
            <a:avLst/>
          </a:prstGeom>
        </p:spPr>
      </p:pic>
      <p:pic>
        <p:nvPicPr>
          <p:cNvPr id="39" name="그림 38">
            <a:extLst>
              <a:ext uri="{FF2B5EF4-FFF2-40B4-BE49-F238E27FC236}">
                <a16:creationId xmlns:a16="http://schemas.microsoft.com/office/drawing/2014/main" id="{1DBEF52E-A413-4A53-05B8-9B1DD2200F34}"/>
              </a:ext>
            </a:extLst>
          </p:cNvPr>
          <p:cNvPicPr>
            <a:picLocks noChangeAspect="1"/>
          </p:cNvPicPr>
          <p:nvPr/>
        </p:nvPicPr>
        <p:blipFill>
          <a:blip r:embed="rId5"/>
          <a:stretch>
            <a:fillRect/>
          </a:stretch>
        </p:blipFill>
        <p:spPr>
          <a:xfrm>
            <a:off x="357903" y="187192"/>
            <a:ext cx="266152" cy="4045063"/>
          </a:xfrm>
          <a:prstGeom prst="rect">
            <a:avLst/>
          </a:prstGeom>
        </p:spPr>
      </p:pic>
      <p:pic>
        <p:nvPicPr>
          <p:cNvPr id="5" name="그림 4">
            <a:extLst>
              <a:ext uri="{FF2B5EF4-FFF2-40B4-BE49-F238E27FC236}">
                <a16:creationId xmlns:a16="http://schemas.microsoft.com/office/drawing/2014/main" id="{0E52597D-5FE8-9B77-2E3F-555A7AFD5CAC}"/>
              </a:ext>
            </a:extLst>
          </p:cNvPr>
          <p:cNvPicPr>
            <a:picLocks noChangeAspect="1"/>
          </p:cNvPicPr>
          <p:nvPr/>
        </p:nvPicPr>
        <p:blipFill>
          <a:blip r:embed="rId6"/>
          <a:stretch>
            <a:fillRect/>
          </a:stretch>
        </p:blipFill>
        <p:spPr>
          <a:xfrm>
            <a:off x="303905" y="4543479"/>
            <a:ext cx="2935405" cy="440988"/>
          </a:xfrm>
          <a:prstGeom prst="rect">
            <a:avLst/>
          </a:prstGeom>
        </p:spPr>
      </p:pic>
      <p:grpSp>
        <p:nvGrpSpPr>
          <p:cNvPr id="9" name="그룹 8">
            <a:extLst>
              <a:ext uri="{FF2B5EF4-FFF2-40B4-BE49-F238E27FC236}">
                <a16:creationId xmlns:a16="http://schemas.microsoft.com/office/drawing/2014/main" id="{F24A20E1-18B5-F4D2-11C6-00D8788A7888}"/>
              </a:ext>
            </a:extLst>
          </p:cNvPr>
          <p:cNvGrpSpPr/>
          <p:nvPr/>
        </p:nvGrpSpPr>
        <p:grpSpPr>
          <a:xfrm>
            <a:off x="2317485" y="1531379"/>
            <a:ext cx="6684748" cy="2080741"/>
            <a:chOff x="1430241" y="1761750"/>
            <a:chExt cx="6684748" cy="2080741"/>
          </a:xfrm>
        </p:grpSpPr>
        <p:grpSp>
          <p:nvGrpSpPr>
            <p:cNvPr id="8" name="그룹 7">
              <a:extLst>
                <a:ext uri="{FF2B5EF4-FFF2-40B4-BE49-F238E27FC236}">
                  <a16:creationId xmlns:a16="http://schemas.microsoft.com/office/drawing/2014/main" id="{0C2732F8-9CFD-79B8-6C9C-A2802918C24F}"/>
                </a:ext>
              </a:extLst>
            </p:cNvPr>
            <p:cNvGrpSpPr/>
            <p:nvPr/>
          </p:nvGrpSpPr>
          <p:grpSpPr>
            <a:xfrm>
              <a:off x="1430241" y="1761750"/>
              <a:ext cx="1620000" cy="1620000"/>
              <a:chOff x="1430241" y="1761750"/>
              <a:chExt cx="1620000" cy="1620000"/>
            </a:xfrm>
          </p:grpSpPr>
          <p:sp>
            <p:nvSpPr>
              <p:cNvPr id="7" name="사각형: 둥근 모서리 6">
                <a:extLst>
                  <a:ext uri="{FF2B5EF4-FFF2-40B4-BE49-F238E27FC236}">
                    <a16:creationId xmlns:a16="http://schemas.microsoft.com/office/drawing/2014/main" id="{47C063B4-D50B-1312-3B83-F43C933E1586}"/>
                  </a:ext>
                </a:extLst>
              </p:cNvPr>
              <p:cNvSpPr/>
              <p:nvPr/>
            </p:nvSpPr>
            <p:spPr>
              <a:xfrm>
                <a:off x="1430241" y="1761750"/>
                <a:ext cx="1620000" cy="1620000"/>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a:p>
            </p:txBody>
          </p:sp>
          <p:pic>
            <p:nvPicPr>
              <p:cNvPr id="2" name="그림 1">
                <a:extLst>
                  <a:ext uri="{FF2B5EF4-FFF2-40B4-BE49-F238E27FC236}">
                    <a16:creationId xmlns:a16="http://schemas.microsoft.com/office/drawing/2014/main" id="{1F5C4FCB-DF38-755B-5BEE-9207B95A206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52604" y="1883615"/>
                <a:ext cx="1386000" cy="1386000"/>
              </a:xfrm>
              <a:prstGeom prst="rect">
                <a:avLst/>
              </a:prstGeom>
            </p:spPr>
          </p:pic>
        </p:grpSp>
        <p:sp>
          <p:nvSpPr>
            <p:cNvPr id="6" name="Text Placeholder 3">
              <a:extLst>
                <a:ext uri="{FF2B5EF4-FFF2-40B4-BE49-F238E27FC236}">
                  <a16:creationId xmlns:a16="http://schemas.microsoft.com/office/drawing/2014/main" id="{646E8054-25E4-CFB1-51D7-F67A6DB38A09}"/>
                </a:ext>
              </a:extLst>
            </p:cNvPr>
            <p:cNvSpPr txBox="1">
              <a:spLocks/>
            </p:cNvSpPr>
            <p:nvPr/>
          </p:nvSpPr>
          <p:spPr>
            <a:xfrm>
              <a:off x="3163613" y="1761750"/>
              <a:ext cx="4951376" cy="208074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l">
                <a:buNone/>
              </a:pPr>
              <a:r>
                <a:rPr lang="en" altLang="ko-Kore-KR" sz="4000" i="0" dirty="0">
                  <a:solidFill>
                    <a:srgbClr val="000000"/>
                  </a:solidFill>
                  <a:effectLst/>
                </a:rPr>
                <a:t>Models</a:t>
              </a:r>
              <a:endParaRPr lang="en" altLang="ko-Kore-KR" sz="2400" dirty="0">
                <a:solidFill>
                  <a:srgbClr val="000000"/>
                </a:solidFill>
              </a:endParaRPr>
            </a:p>
            <a:p>
              <a:pPr marL="0" indent="0" algn="l">
                <a:buNone/>
              </a:pPr>
              <a:r>
                <a:rPr lang="en" altLang="ko-Kore-KR" sz="2400" dirty="0">
                  <a:solidFill>
                    <a:srgbClr val="000000"/>
                  </a:solidFill>
                </a:rPr>
                <a:t>- Machine Learning</a:t>
              </a:r>
            </a:p>
            <a:p>
              <a:pPr marL="0" indent="0" algn="l">
                <a:buNone/>
              </a:pPr>
              <a:r>
                <a:rPr lang="en-US" altLang="ko-KR" sz="2400" dirty="0">
                  <a:solidFill>
                    <a:srgbClr val="000000"/>
                  </a:solidFill>
                </a:rPr>
                <a:t>-</a:t>
              </a:r>
              <a:r>
                <a:rPr lang="ko-KR" altLang="en-US" sz="2400" dirty="0">
                  <a:solidFill>
                    <a:srgbClr val="000000"/>
                  </a:solidFill>
                </a:rPr>
                <a:t> </a:t>
              </a:r>
              <a:r>
                <a:rPr lang="en" altLang="ko-Kore-KR" sz="2400" dirty="0">
                  <a:solidFill>
                    <a:srgbClr val="000000"/>
                  </a:solidFill>
                </a:rPr>
                <a:t>Deep Learning</a:t>
              </a:r>
            </a:p>
            <a:p>
              <a:pPr marL="0" indent="0" algn="l">
                <a:buNone/>
              </a:pPr>
              <a:r>
                <a:rPr lang="en" altLang="ko-Kore-KR" sz="2400" i="0" dirty="0">
                  <a:solidFill>
                    <a:srgbClr val="000000"/>
                  </a:solidFill>
                  <a:effectLst/>
                </a:rPr>
                <a:t>- </a:t>
              </a:r>
              <a:r>
                <a:rPr lang="en-US" altLang="ko-Kore-KR" sz="2400" dirty="0" err="1"/>
                <a:t>EfficientNet</a:t>
              </a:r>
              <a:r>
                <a:rPr lang="en-US" altLang="ko-Kore-KR" sz="2400" dirty="0"/>
                <a:t> V2-L</a:t>
              </a:r>
              <a:endParaRPr lang="en" altLang="ko-Kore-KR" sz="4000" i="0" dirty="0">
                <a:solidFill>
                  <a:srgbClr val="000000"/>
                </a:solidFill>
                <a:effectLst/>
              </a:endParaRPr>
            </a:p>
          </p:txBody>
        </p:sp>
      </p:grpSp>
    </p:spTree>
    <p:extLst>
      <p:ext uri="{BB962C8B-B14F-4D97-AF65-F5344CB8AC3E}">
        <p14:creationId xmlns:p14="http://schemas.microsoft.com/office/powerpoint/2010/main" val="1441124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200696"/>
            <a:ext cx="7790797" cy="484748"/>
          </a:xfrm>
        </p:spPr>
        <p:txBody>
          <a:bodyPr/>
          <a:lstStyle/>
          <a:p>
            <a:r>
              <a:rPr lang="en-US" sz="3500" b="1" dirty="0"/>
              <a:t>Models </a:t>
            </a:r>
            <a:r>
              <a:rPr lang="en-US" sz="2800" b="1" dirty="0"/>
              <a:t>– Machine Learning</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19</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graphicFrame>
        <p:nvGraphicFramePr>
          <p:cNvPr id="4" name="차트 3">
            <a:extLst>
              <a:ext uri="{FF2B5EF4-FFF2-40B4-BE49-F238E27FC236}">
                <a16:creationId xmlns:a16="http://schemas.microsoft.com/office/drawing/2014/main" id="{6460BD1B-CD62-43A0-4892-ABA9A9B326AE}"/>
              </a:ext>
            </a:extLst>
          </p:cNvPr>
          <p:cNvGraphicFramePr>
            <a:graphicFrameLocks/>
          </p:cNvGraphicFramePr>
          <p:nvPr/>
        </p:nvGraphicFramePr>
        <p:xfrm>
          <a:off x="683537" y="1285253"/>
          <a:ext cx="7516083" cy="29569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2153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35D0C0-5DDC-DA4C-B970-AA3BF394132A}"/>
              </a:ext>
            </a:extLst>
          </p:cNvPr>
          <p:cNvSpPr>
            <a:spLocks noGrp="1"/>
          </p:cNvSpPr>
          <p:nvPr>
            <p:ph type="ctrTitle"/>
          </p:nvPr>
        </p:nvSpPr>
        <p:spPr>
          <a:xfrm>
            <a:off x="897428" y="1860143"/>
            <a:ext cx="2415979" cy="1177245"/>
          </a:xfrm>
        </p:spPr>
        <p:txBody>
          <a:bodyPr/>
          <a:lstStyle/>
          <a:p>
            <a:r>
              <a:rPr kumimoji="0" lang="en-US" altLang="ko-KR" sz="3500" i="1" u="none" strike="noStrike" kern="1200" cap="none" spc="0" normalizeH="0" baseline="0" noProof="0" dirty="0">
                <a:ln>
                  <a:noFill/>
                </a:ln>
                <a:solidFill>
                  <a:srgbClr val="CFB991"/>
                </a:solidFill>
                <a:effectLst/>
                <a:uLnTx/>
                <a:uFillTx/>
                <a:latin typeface="Franklin Gothic Medium" panose="020B0603020102020204" pitchFamily="34" charset="0"/>
                <a:ea typeface="+mj-ea"/>
                <a:cs typeface="+mj-cs"/>
              </a:rPr>
              <a:t>Table of </a:t>
            </a:r>
            <a:br>
              <a:rPr kumimoji="0" lang="en-US" altLang="ko-KR" sz="2400" i="1" u="none" strike="noStrike" kern="1200" cap="none" spc="0" normalizeH="0" baseline="0" noProof="0" dirty="0">
                <a:ln>
                  <a:noFill/>
                </a:ln>
                <a:solidFill>
                  <a:srgbClr val="CFB991"/>
                </a:solidFill>
                <a:effectLst/>
                <a:uLnTx/>
                <a:uFillTx/>
                <a:latin typeface="Franklin Gothic Medium" panose="020B0603020102020204" pitchFamily="34" charset="0"/>
                <a:ea typeface="+mj-ea"/>
                <a:cs typeface="+mj-cs"/>
              </a:rPr>
            </a:br>
            <a:r>
              <a:rPr kumimoji="0" lang="en-US" altLang="ko-KR" sz="5000" i="1" u="none" strike="noStrike" kern="1200" cap="none" spc="0" normalizeH="0" baseline="0" noProof="0" dirty="0">
                <a:ln>
                  <a:noFill/>
                </a:ln>
                <a:solidFill>
                  <a:srgbClr val="CFB991"/>
                </a:solidFill>
                <a:effectLst/>
                <a:uLnTx/>
                <a:uFillTx/>
                <a:latin typeface="Franklin Gothic Medium" panose="020B0603020102020204" pitchFamily="34" charset="0"/>
                <a:ea typeface="+mj-ea"/>
                <a:cs typeface="+mj-cs"/>
              </a:rPr>
              <a:t>Contents</a:t>
            </a:r>
            <a:endParaRPr lang="en-US" sz="5000" dirty="0"/>
          </a:p>
        </p:txBody>
      </p:sp>
      <p:sp>
        <p:nvSpPr>
          <p:cNvPr id="4" name="Slide Number Placeholder 3">
            <a:extLst>
              <a:ext uri="{FF2B5EF4-FFF2-40B4-BE49-F238E27FC236}">
                <a16:creationId xmlns:a16="http://schemas.microsoft.com/office/drawing/2014/main" id="{58876978-AA38-664B-A1BA-AE23FDCA3755}"/>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
        <p:nvSpPr>
          <p:cNvPr id="10" name="Text Placeholder 3">
            <a:extLst>
              <a:ext uri="{FF2B5EF4-FFF2-40B4-BE49-F238E27FC236}">
                <a16:creationId xmlns:a16="http://schemas.microsoft.com/office/drawing/2014/main" id="{CFA22704-FBA2-B17B-2FD6-A29371587756}"/>
              </a:ext>
            </a:extLst>
          </p:cNvPr>
          <p:cNvSpPr txBox="1">
            <a:spLocks/>
          </p:cNvSpPr>
          <p:nvPr/>
        </p:nvSpPr>
        <p:spPr>
          <a:xfrm>
            <a:off x="4895587" y="725215"/>
            <a:ext cx="2891532" cy="4826050"/>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nSpc>
                <a:spcPts val="3000"/>
              </a:lnSpc>
              <a:buClr>
                <a:schemeClr val="bg1"/>
              </a:buClr>
              <a:buNone/>
            </a:pPr>
            <a:r>
              <a:rPr lang="en-US" sz="2000" dirty="0"/>
              <a:t>Team Members</a:t>
            </a:r>
          </a:p>
          <a:p>
            <a:pPr marL="0" indent="0">
              <a:lnSpc>
                <a:spcPts val="3000"/>
              </a:lnSpc>
              <a:buClr>
                <a:schemeClr val="bg1"/>
              </a:buClr>
              <a:buNone/>
            </a:pPr>
            <a:r>
              <a:rPr lang="en-US" altLang="ko-KR" sz="2000" dirty="0"/>
              <a:t>Introduction</a:t>
            </a:r>
          </a:p>
          <a:p>
            <a:pPr marL="0" indent="0">
              <a:lnSpc>
                <a:spcPts val="3000"/>
              </a:lnSpc>
              <a:buClr>
                <a:schemeClr val="bg1"/>
              </a:buClr>
              <a:buNone/>
            </a:pPr>
            <a:r>
              <a:rPr lang="en-US" altLang="ko-KR" sz="2000" dirty="0"/>
              <a:t>Collecting</a:t>
            </a:r>
            <a:r>
              <a:rPr lang="ko-KR" altLang="en-US" sz="2000" dirty="0"/>
              <a:t> </a:t>
            </a:r>
            <a:r>
              <a:rPr lang="en-US" altLang="ko-KR" sz="2000" dirty="0"/>
              <a:t>Data</a:t>
            </a:r>
            <a:endParaRPr lang="en-US" sz="2000" dirty="0"/>
          </a:p>
          <a:p>
            <a:pPr marL="0" indent="0">
              <a:lnSpc>
                <a:spcPts val="3000"/>
              </a:lnSpc>
              <a:buClr>
                <a:schemeClr val="bg1"/>
              </a:buClr>
              <a:buNone/>
            </a:pPr>
            <a:r>
              <a:rPr lang="en-US" sz="2000" dirty="0"/>
              <a:t>Models</a:t>
            </a:r>
          </a:p>
          <a:p>
            <a:pPr marL="0" indent="0">
              <a:lnSpc>
                <a:spcPts val="3000"/>
              </a:lnSpc>
              <a:buClr>
                <a:schemeClr val="bg1"/>
              </a:buClr>
              <a:buNone/>
            </a:pPr>
            <a:r>
              <a:rPr lang="en-US" sz="2000" dirty="0"/>
              <a:t>HML</a:t>
            </a:r>
          </a:p>
          <a:p>
            <a:pPr marL="0" indent="0">
              <a:lnSpc>
                <a:spcPts val="3000"/>
              </a:lnSpc>
              <a:buClr>
                <a:schemeClr val="bg1"/>
              </a:buClr>
              <a:buNone/>
            </a:pPr>
            <a:r>
              <a:rPr lang="en-US" sz="2000" dirty="0"/>
              <a:t>Application</a:t>
            </a:r>
          </a:p>
          <a:p>
            <a:pPr marL="0" indent="0">
              <a:lnSpc>
                <a:spcPts val="3000"/>
              </a:lnSpc>
              <a:buClr>
                <a:schemeClr val="bg1"/>
              </a:buClr>
              <a:buNone/>
            </a:pPr>
            <a:r>
              <a:rPr lang="en-US" sz="2000" dirty="0"/>
              <a:t>Future Plan</a:t>
            </a:r>
          </a:p>
          <a:p>
            <a:pPr marL="0" indent="0">
              <a:lnSpc>
                <a:spcPts val="3000"/>
              </a:lnSpc>
              <a:buClr>
                <a:schemeClr val="bg1"/>
              </a:buClr>
              <a:buNone/>
            </a:pPr>
            <a:r>
              <a:rPr lang="en-US" sz="2000" dirty="0"/>
              <a:t>Reference</a:t>
            </a:r>
          </a:p>
        </p:txBody>
      </p:sp>
      <p:pic>
        <p:nvPicPr>
          <p:cNvPr id="12" name="그림 11">
            <a:extLst>
              <a:ext uri="{FF2B5EF4-FFF2-40B4-BE49-F238E27FC236}">
                <a16:creationId xmlns:a16="http://schemas.microsoft.com/office/drawing/2014/main" id="{F7F76A8B-456F-857F-BC94-A58B1D1F8A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1303" y="212197"/>
            <a:ext cx="266152" cy="1026037"/>
          </a:xfrm>
          <a:prstGeom prst="rect">
            <a:avLst/>
          </a:prstGeom>
        </p:spPr>
      </p:pic>
      <p:pic>
        <p:nvPicPr>
          <p:cNvPr id="13" name="그림 12">
            <a:extLst>
              <a:ext uri="{FF2B5EF4-FFF2-40B4-BE49-F238E27FC236}">
                <a16:creationId xmlns:a16="http://schemas.microsoft.com/office/drawing/2014/main" id="{AEAD9575-BAB7-3262-3AF4-6E609F1E6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8638" y="4543479"/>
            <a:ext cx="1037695" cy="440988"/>
          </a:xfrm>
          <a:prstGeom prst="rect">
            <a:avLst/>
          </a:prstGeom>
        </p:spPr>
      </p:pic>
      <p:grpSp>
        <p:nvGrpSpPr>
          <p:cNvPr id="32" name="그룹 31">
            <a:extLst>
              <a:ext uri="{FF2B5EF4-FFF2-40B4-BE49-F238E27FC236}">
                <a16:creationId xmlns:a16="http://schemas.microsoft.com/office/drawing/2014/main" id="{D5826496-4C8D-88C1-C8E0-D31387A1A333}"/>
              </a:ext>
            </a:extLst>
          </p:cNvPr>
          <p:cNvGrpSpPr/>
          <p:nvPr/>
        </p:nvGrpSpPr>
        <p:grpSpPr>
          <a:xfrm>
            <a:off x="4480887" y="746413"/>
            <a:ext cx="388740" cy="871382"/>
            <a:chOff x="4157300" y="179615"/>
            <a:chExt cx="388740" cy="871382"/>
          </a:xfrm>
        </p:grpSpPr>
        <p:sp>
          <p:nvSpPr>
            <p:cNvPr id="6" name="사각형: 둥근 모서리 5">
              <a:extLst>
                <a:ext uri="{FF2B5EF4-FFF2-40B4-BE49-F238E27FC236}">
                  <a16:creationId xmlns:a16="http://schemas.microsoft.com/office/drawing/2014/main" id="{D0EB47AC-2FCC-483C-05E4-009874F1B436}"/>
                </a:ext>
              </a:extLst>
            </p:cNvPr>
            <p:cNvSpPr/>
            <p:nvPr/>
          </p:nvSpPr>
          <p:spPr>
            <a:xfrm>
              <a:off x="4161114" y="179615"/>
              <a:ext cx="384926" cy="384926"/>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C85B73A7-94C7-E3B0-1B4F-219F123D344B}"/>
                </a:ext>
              </a:extLst>
            </p:cNvPr>
            <p:cNvGrpSpPr/>
            <p:nvPr/>
          </p:nvGrpSpPr>
          <p:grpSpPr>
            <a:xfrm>
              <a:off x="4157300" y="210821"/>
              <a:ext cx="384926" cy="840176"/>
              <a:chOff x="4157300" y="210821"/>
              <a:chExt cx="384926" cy="840176"/>
            </a:xfrm>
          </p:grpSpPr>
          <p:pic>
            <p:nvPicPr>
              <p:cNvPr id="5" name="그림 4">
                <a:extLst>
                  <a:ext uri="{FF2B5EF4-FFF2-40B4-BE49-F238E27FC236}">
                    <a16:creationId xmlns:a16="http://schemas.microsoft.com/office/drawing/2014/main" id="{2E0D7B36-0ECE-098A-6230-205D3ADF86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98321" y="210821"/>
                <a:ext cx="317909" cy="317909"/>
              </a:xfrm>
              <a:prstGeom prst="rect">
                <a:avLst/>
              </a:prstGeom>
            </p:spPr>
          </p:pic>
          <p:sp>
            <p:nvSpPr>
              <p:cNvPr id="7" name="사각형: 둥근 모서리 6">
                <a:extLst>
                  <a:ext uri="{FF2B5EF4-FFF2-40B4-BE49-F238E27FC236}">
                    <a16:creationId xmlns:a16="http://schemas.microsoft.com/office/drawing/2014/main" id="{47C063B4-D50B-1312-3B83-F43C933E1586}"/>
                  </a:ext>
                </a:extLst>
              </p:cNvPr>
              <p:cNvSpPr/>
              <p:nvPr/>
            </p:nvSpPr>
            <p:spPr>
              <a:xfrm>
                <a:off x="4157300" y="666071"/>
                <a:ext cx="384926" cy="384926"/>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descr="밤하늘이(가) 표시된 사진&#10;&#10;자동 생성된 설명">
                <a:extLst>
                  <a:ext uri="{FF2B5EF4-FFF2-40B4-BE49-F238E27FC236}">
                    <a16:creationId xmlns:a16="http://schemas.microsoft.com/office/drawing/2014/main" id="{67D5D641-5DBD-45A6-B50E-2FB1566636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82209" y="692097"/>
                <a:ext cx="327666" cy="327666"/>
              </a:xfrm>
              <a:prstGeom prst="rect">
                <a:avLst/>
              </a:prstGeom>
            </p:spPr>
          </p:pic>
        </p:grpSp>
      </p:grpSp>
      <p:grpSp>
        <p:nvGrpSpPr>
          <p:cNvPr id="28" name="그룹 27">
            <a:extLst>
              <a:ext uri="{FF2B5EF4-FFF2-40B4-BE49-F238E27FC236}">
                <a16:creationId xmlns:a16="http://schemas.microsoft.com/office/drawing/2014/main" id="{1DFEC4F6-5F32-2125-670A-2EFCF9B8212F}"/>
              </a:ext>
            </a:extLst>
          </p:cNvPr>
          <p:cNvGrpSpPr/>
          <p:nvPr/>
        </p:nvGrpSpPr>
        <p:grpSpPr>
          <a:xfrm>
            <a:off x="4483357" y="4197120"/>
            <a:ext cx="384926" cy="384926"/>
            <a:chOff x="4163036" y="4549266"/>
            <a:chExt cx="384926" cy="384926"/>
          </a:xfrm>
        </p:grpSpPr>
        <p:sp>
          <p:nvSpPr>
            <p:cNvPr id="38" name="사각형: 둥근 모서리 37">
              <a:extLst>
                <a:ext uri="{FF2B5EF4-FFF2-40B4-BE49-F238E27FC236}">
                  <a16:creationId xmlns:a16="http://schemas.microsoft.com/office/drawing/2014/main" id="{20196FF2-2807-DE43-04FB-A1AA1B50FD84}"/>
                </a:ext>
              </a:extLst>
            </p:cNvPr>
            <p:cNvSpPr/>
            <p:nvPr/>
          </p:nvSpPr>
          <p:spPr>
            <a:xfrm>
              <a:off x="4163036" y="4549266"/>
              <a:ext cx="384926" cy="384926"/>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3" name="그림 32">
              <a:extLst>
                <a:ext uri="{FF2B5EF4-FFF2-40B4-BE49-F238E27FC236}">
                  <a16:creationId xmlns:a16="http://schemas.microsoft.com/office/drawing/2014/main" id="{F68EE8BA-6B22-3C3C-9B9A-31DFDA49F92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05662" y="4591694"/>
              <a:ext cx="318587" cy="318587"/>
            </a:xfrm>
            <a:prstGeom prst="rect">
              <a:avLst/>
            </a:prstGeom>
          </p:spPr>
        </p:pic>
      </p:grpSp>
      <p:pic>
        <p:nvPicPr>
          <p:cNvPr id="39" name="그림 38">
            <a:extLst>
              <a:ext uri="{FF2B5EF4-FFF2-40B4-BE49-F238E27FC236}">
                <a16:creationId xmlns:a16="http://schemas.microsoft.com/office/drawing/2014/main" id="{1DBEF52E-A413-4A53-05B8-9B1DD2200F34}"/>
              </a:ext>
            </a:extLst>
          </p:cNvPr>
          <p:cNvPicPr>
            <a:picLocks noChangeAspect="1"/>
          </p:cNvPicPr>
          <p:nvPr/>
        </p:nvPicPr>
        <p:blipFill>
          <a:blip r:embed="rId8"/>
          <a:stretch>
            <a:fillRect/>
          </a:stretch>
        </p:blipFill>
        <p:spPr>
          <a:xfrm>
            <a:off x="357903" y="187192"/>
            <a:ext cx="266152" cy="4045063"/>
          </a:xfrm>
          <a:prstGeom prst="rect">
            <a:avLst/>
          </a:prstGeom>
        </p:spPr>
      </p:pic>
      <p:grpSp>
        <p:nvGrpSpPr>
          <p:cNvPr id="23" name="그룹 22">
            <a:extLst>
              <a:ext uri="{FF2B5EF4-FFF2-40B4-BE49-F238E27FC236}">
                <a16:creationId xmlns:a16="http://schemas.microsoft.com/office/drawing/2014/main" id="{C11DCA08-ADBA-C0FA-D92C-8885D3C99C51}"/>
              </a:ext>
            </a:extLst>
          </p:cNvPr>
          <p:cNvGrpSpPr/>
          <p:nvPr/>
        </p:nvGrpSpPr>
        <p:grpSpPr>
          <a:xfrm>
            <a:off x="4484701" y="2218538"/>
            <a:ext cx="384926" cy="384926"/>
            <a:chOff x="4152642" y="2132081"/>
            <a:chExt cx="384926" cy="384926"/>
          </a:xfrm>
        </p:grpSpPr>
        <p:sp>
          <p:nvSpPr>
            <p:cNvPr id="34" name="사각형: 둥근 모서리 33">
              <a:extLst>
                <a:ext uri="{FF2B5EF4-FFF2-40B4-BE49-F238E27FC236}">
                  <a16:creationId xmlns:a16="http://schemas.microsoft.com/office/drawing/2014/main" id="{989AAA6D-BE16-A4EE-9673-9DCDCB595EAD}"/>
                </a:ext>
              </a:extLst>
            </p:cNvPr>
            <p:cNvSpPr/>
            <p:nvPr/>
          </p:nvSpPr>
          <p:spPr>
            <a:xfrm>
              <a:off x="4152642" y="2132081"/>
              <a:ext cx="384926" cy="384926"/>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 name="그림 14">
              <a:extLst>
                <a:ext uri="{FF2B5EF4-FFF2-40B4-BE49-F238E27FC236}">
                  <a16:creationId xmlns:a16="http://schemas.microsoft.com/office/drawing/2014/main" id="{F5311635-0005-A0AF-88AC-BFDD429E2A8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76058" y="2160388"/>
              <a:ext cx="338400" cy="338400"/>
            </a:xfrm>
            <a:prstGeom prst="rect">
              <a:avLst/>
            </a:prstGeom>
          </p:spPr>
        </p:pic>
      </p:grpSp>
      <p:grpSp>
        <p:nvGrpSpPr>
          <p:cNvPr id="24" name="그룹 23">
            <a:extLst>
              <a:ext uri="{FF2B5EF4-FFF2-40B4-BE49-F238E27FC236}">
                <a16:creationId xmlns:a16="http://schemas.microsoft.com/office/drawing/2014/main" id="{0FE5AF99-041F-ED76-E56F-99052142E3E0}"/>
              </a:ext>
            </a:extLst>
          </p:cNvPr>
          <p:cNvGrpSpPr/>
          <p:nvPr/>
        </p:nvGrpSpPr>
        <p:grpSpPr>
          <a:xfrm>
            <a:off x="4477696" y="2699005"/>
            <a:ext cx="384926" cy="384926"/>
            <a:chOff x="4153172" y="2604314"/>
            <a:chExt cx="384926" cy="384926"/>
          </a:xfrm>
        </p:grpSpPr>
        <p:sp>
          <p:nvSpPr>
            <p:cNvPr id="35" name="사각형: 둥근 모서리 34">
              <a:extLst>
                <a:ext uri="{FF2B5EF4-FFF2-40B4-BE49-F238E27FC236}">
                  <a16:creationId xmlns:a16="http://schemas.microsoft.com/office/drawing/2014/main" id="{954642CD-60F6-B670-FBD2-776EA8884AB0}"/>
                </a:ext>
              </a:extLst>
            </p:cNvPr>
            <p:cNvSpPr/>
            <p:nvPr/>
          </p:nvSpPr>
          <p:spPr>
            <a:xfrm>
              <a:off x="4153172" y="2604314"/>
              <a:ext cx="384926" cy="384926"/>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a:extLst>
                <a:ext uri="{FF2B5EF4-FFF2-40B4-BE49-F238E27FC236}">
                  <a16:creationId xmlns:a16="http://schemas.microsoft.com/office/drawing/2014/main" id="{D3D0FEB8-588C-27FA-47DB-5A850D3E458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77705" y="2626307"/>
              <a:ext cx="334800" cy="334800"/>
            </a:xfrm>
            <a:prstGeom prst="rect">
              <a:avLst/>
            </a:prstGeom>
          </p:spPr>
        </p:pic>
      </p:grpSp>
      <p:grpSp>
        <p:nvGrpSpPr>
          <p:cNvPr id="22" name="그룹 21">
            <a:extLst>
              <a:ext uri="{FF2B5EF4-FFF2-40B4-BE49-F238E27FC236}">
                <a16:creationId xmlns:a16="http://schemas.microsoft.com/office/drawing/2014/main" id="{70F4D316-0A8C-A887-381E-FC5D16640FB5}"/>
              </a:ext>
            </a:extLst>
          </p:cNvPr>
          <p:cNvGrpSpPr/>
          <p:nvPr/>
        </p:nvGrpSpPr>
        <p:grpSpPr>
          <a:xfrm>
            <a:off x="4484701" y="1762321"/>
            <a:ext cx="384926" cy="384926"/>
            <a:chOff x="4162297" y="1628696"/>
            <a:chExt cx="384926" cy="384926"/>
          </a:xfrm>
        </p:grpSpPr>
        <p:sp>
          <p:nvSpPr>
            <p:cNvPr id="11" name="사각형: 둥근 모서리 10">
              <a:extLst>
                <a:ext uri="{FF2B5EF4-FFF2-40B4-BE49-F238E27FC236}">
                  <a16:creationId xmlns:a16="http://schemas.microsoft.com/office/drawing/2014/main" id="{336941E5-B0A4-6FCD-4023-FF5589445F9C}"/>
                </a:ext>
              </a:extLst>
            </p:cNvPr>
            <p:cNvSpPr/>
            <p:nvPr/>
          </p:nvSpPr>
          <p:spPr>
            <a:xfrm>
              <a:off x="4162297" y="1628696"/>
              <a:ext cx="384926" cy="384926"/>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 name="그림 13">
              <a:extLst>
                <a:ext uri="{FF2B5EF4-FFF2-40B4-BE49-F238E27FC236}">
                  <a16:creationId xmlns:a16="http://schemas.microsoft.com/office/drawing/2014/main" id="{8E196C99-E824-5827-AE23-2C7AD268AF2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84833" y="1660206"/>
              <a:ext cx="334800" cy="334800"/>
            </a:xfrm>
            <a:prstGeom prst="rect">
              <a:avLst/>
            </a:prstGeom>
          </p:spPr>
        </p:pic>
      </p:grpSp>
      <p:grpSp>
        <p:nvGrpSpPr>
          <p:cNvPr id="27" name="그룹 26">
            <a:extLst>
              <a:ext uri="{FF2B5EF4-FFF2-40B4-BE49-F238E27FC236}">
                <a16:creationId xmlns:a16="http://schemas.microsoft.com/office/drawing/2014/main" id="{84C98120-1E9B-F223-CD4D-6C7C894E2FEB}"/>
              </a:ext>
            </a:extLst>
          </p:cNvPr>
          <p:cNvGrpSpPr/>
          <p:nvPr/>
        </p:nvGrpSpPr>
        <p:grpSpPr>
          <a:xfrm>
            <a:off x="4484701" y="3704529"/>
            <a:ext cx="384926" cy="384926"/>
            <a:chOff x="4161114" y="4048495"/>
            <a:chExt cx="384926" cy="384926"/>
          </a:xfrm>
        </p:grpSpPr>
        <p:sp>
          <p:nvSpPr>
            <p:cNvPr id="19" name="사각형: 둥근 모서리 37">
              <a:extLst>
                <a:ext uri="{FF2B5EF4-FFF2-40B4-BE49-F238E27FC236}">
                  <a16:creationId xmlns:a16="http://schemas.microsoft.com/office/drawing/2014/main" id="{88001CC5-BEB3-2FAF-D7C8-8D5A7F1AA932}"/>
                </a:ext>
              </a:extLst>
            </p:cNvPr>
            <p:cNvSpPr/>
            <p:nvPr/>
          </p:nvSpPr>
          <p:spPr>
            <a:xfrm>
              <a:off x="4161114" y="4048495"/>
              <a:ext cx="384926" cy="384926"/>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1" name="그림 20">
              <a:extLst>
                <a:ext uri="{FF2B5EF4-FFF2-40B4-BE49-F238E27FC236}">
                  <a16:creationId xmlns:a16="http://schemas.microsoft.com/office/drawing/2014/main" id="{C0235F2E-3331-B6DD-DAAF-ECDCCF249F4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184833" y="4066511"/>
              <a:ext cx="334800" cy="334800"/>
            </a:xfrm>
            <a:prstGeom prst="rect">
              <a:avLst/>
            </a:prstGeom>
          </p:spPr>
        </p:pic>
      </p:grpSp>
      <p:grpSp>
        <p:nvGrpSpPr>
          <p:cNvPr id="26" name="그룹 25">
            <a:extLst>
              <a:ext uri="{FF2B5EF4-FFF2-40B4-BE49-F238E27FC236}">
                <a16:creationId xmlns:a16="http://schemas.microsoft.com/office/drawing/2014/main" id="{782FA346-FC8E-ADA1-1155-0C3D1AF63762}"/>
              </a:ext>
            </a:extLst>
          </p:cNvPr>
          <p:cNvGrpSpPr/>
          <p:nvPr/>
        </p:nvGrpSpPr>
        <p:grpSpPr>
          <a:xfrm>
            <a:off x="4484701" y="3228457"/>
            <a:ext cx="384926" cy="384926"/>
            <a:chOff x="4161114" y="3542641"/>
            <a:chExt cx="384926" cy="384926"/>
          </a:xfrm>
        </p:grpSpPr>
        <p:sp>
          <p:nvSpPr>
            <p:cNvPr id="37" name="사각형: 둥근 모서리 36">
              <a:extLst>
                <a:ext uri="{FF2B5EF4-FFF2-40B4-BE49-F238E27FC236}">
                  <a16:creationId xmlns:a16="http://schemas.microsoft.com/office/drawing/2014/main" id="{73A02EE5-13D3-F3BF-C5D7-D94E71FFE0DA}"/>
                </a:ext>
              </a:extLst>
            </p:cNvPr>
            <p:cNvSpPr/>
            <p:nvPr/>
          </p:nvSpPr>
          <p:spPr>
            <a:xfrm>
              <a:off x="4161114" y="3542641"/>
              <a:ext cx="384926" cy="384926"/>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 name="그림 15">
              <a:extLst>
                <a:ext uri="{FF2B5EF4-FFF2-40B4-BE49-F238E27FC236}">
                  <a16:creationId xmlns:a16="http://schemas.microsoft.com/office/drawing/2014/main" id="{2AB56AA5-0302-DD5F-6D32-40ADC906AE0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84377" y="3565819"/>
              <a:ext cx="342000" cy="342000"/>
            </a:xfrm>
            <a:prstGeom prst="rect">
              <a:avLst/>
            </a:prstGeom>
          </p:spPr>
        </p:pic>
      </p:grpSp>
    </p:spTree>
    <p:extLst>
      <p:ext uri="{BB962C8B-B14F-4D97-AF65-F5344CB8AC3E}">
        <p14:creationId xmlns:p14="http://schemas.microsoft.com/office/powerpoint/2010/main" val="3267777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 Machine Learning Implementation</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20</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graphicFrame>
        <p:nvGraphicFramePr>
          <p:cNvPr id="13" name="표 13">
            <a:extLst>
              <a:ext uri="{FF2B5EF4-FFF2-40B4-BE49-F238E27FC236}">
                <a16:creationId xmlns:a16="http://schemas.microsoft.com/office/drawing/2014/main" id="{04EDD63B-5659-7A70-D59B-88E88DA30D86}"/>
              </a:ext>
            </a:extLst>
          </p:cNvPr>
          <p:cNvGraphicFramePr>
            <a:graphicFrameLocks noGrp="1"/>
          </p:cNvGraphicFramePr>
          <p:nvPr/>
        </p:nvGraphicFramePr>
        <p:xfrm>
          <a:off x="445271" y="3233537"/>
          <a:ext cx="3195783" cy="1257608"/>
        </p:xfrm>
        <a:graphic>
          <a:graphicData uri="http://schemas.openxmlformats.org/drawingml/2006/table">
            <a:tbl>
              <a:tblPr firstRow="1" bandRow="1">
                <a:tableStyleId>{5C22544A-7EE6-4342-B048-85BDC9FD1C3A}</a:tableStyleId>
              </a:tblPr>
              <a:tblGrid>
                <a:gridCol w="1065261">
                  <a:extLst>
                    <a:ext uri="{9D8B030D-6E8A-4147-A177-3AD203B41FA5}">
                      <a16:colId xmlns:a16="http://schemas.microsoft.com/office/drawing/2014/main" val="4243244313"/>
                    </a:ext>
                  </a:extLst>
                </a:gridCol>
                <a:gridCol w="1065261">
                  <a:extLst>
                    <a:ext uri="{9D8B030D-6E8A-4147-A177-3AD203B41FA5}">
                      <a16:colId xmlns:a16="http://schemas.microsoft.com/office/drawing/2014/main" val="1764898894"/>
                    </a:ext>
                  </a:extLst>
                </a:gridCol>
                <a:gridCol w="1065261">
                  <a:extLst>
                    <a:ext uri="{9D8B030D-6E8A-4147-A177-3AD203B41FA5}">
                      <a16:colId xmlns:a16="http://schemas.microsoft.com/office/drawing/2014/main" val="3556747740"/>
                    </a:ext>
                  </a:extLst>
                </a:gridCol>
              </a:tblGrid>
              <a:tr h="369172">
                <a:tc>
                  <a:txBody>
                    <a:bodyPr/>
                    <a:lstStyle/>
                    <a:p>
                      <a:pPr algn="ctr"/>
                      <a:r>
                        <a:rPr lang="en-US" altLang="ko-Kore-KR" dirty="0"/>
                        <a:t>Estimators</a:t>
                      </a:r>
                      <a:endParaRPr lang="ko-Kore-KR" altLang="en-US" dirty="0"/>
                    </a:p>
                  </a:txBody>
                  <a:tcPr anchor="ctr">
                    <a:solidFill>
                      <a:schemeClr val="accent2">
                        <a:lumMod val="75000"/>
                      </a:schemeClr>
                    </a:solidFill>
                  </a:tcPr>
                </a:tc>
                <a:tc>
                  <a:txBody>
                    <a:bodyPr/>
                    <a:lstStyle/>
                    <a:p>
                      <a:pPr algn="ctr"/>
                      <a:r>
                        <a:rPr lang="en-US" altLang="ko-Kore-KR" dirty="0"/>
                        <a:t>Max Features</a:t>
                      </a:r>
                      <a:endParaRPr lang="ko-Kore-KR" altLang="en-US" dirty="0"/>
                    </a:p>
                  </a:txBody>
                  <a:tcPr anchor="ctr">
                    <a:solidFill>
                      <a:schemeClr val="accent2">
                        <a:lumMod val="75000"/>
                      </a:schemeClr>
                    </a:solidFill>
                  </a:tcPr>
                </a:tc>
                <a:tc>
                  <a:txBody>
                    <a:bodyPr/>
                    <a:lstStyle/>
                    <a:p>
                      <a:pPr algn="ctr"/>
                      <a:r>
                        <a:rPr lang="en-US" altLang="ko-Kore-KR" dirty="0"/>
                        <a:t>Max Depth</a:t>
                      </a:r>
                      <a:endParaRPr lang="ko-Kore-KR" altLang="en-US" dirty="0"/>
                    </a:p>
                  </a:txBody>
                  <a:tcPr anchor="ctr">
                    <a:solidFill>
                      <a:schemeClr val="accent2">
                        <a:lumMod val="75000"/>
                      </a:schemeClr>
                    </a:solidFill>
                  </a:tcPr>
                </a:tc>
                <a:extLst>
                  <a:ext uri="{0D108BD9-81ED-4DB2-BD59-A6C34878D82A}">
                    <a16:rowId xmlns:a16="http://schemas.microsoft.com/office/drawing/2014/main" val="586711972"/>
                  </a:ext>
                </a:extLst>
              </a:tr>
              <a:tr h="377344">
                <a:tc>
                  <a:txBody>
                    <a:bodyPr/>
                    <a:lstStyle/>
                    <a:p>
                      <a:pPr algn="ctr"/>
                      <a:r>
                        <a:rPr lang="en-US" altLang="ko-Kore-KR" dirty="0"/>
                        <a:t>200</a:t>
                      </a:r>
                      <a:endParaRPr lang="ko-Kore-KR" altLang="en-US" dirty="0"/>
                    </a:p>
                  </a:txBody>
                  <a:tcPr anchor="ctr">
                    <a:solidFill>
                      <a:schemeClr val="accent2">
                        <a:lumMod val="95000"/>
                      </a:schemeClr>
                    </a:solidFill>
                  </a:tcPr>
                </a:tc>
                <a:tc>
                  <a:txBody>
                    <a:bodyPr/>
                    <a:lstStyle/>
                    <a:p>
                      <a:pPr algn="ctr"/>
                      <a:r>
                        <a:rPr lang="en-US" altLang="ko-Kore-KR" dirty="0"/>
                        <a:t>35</a:t>
                      </a:r>
                      <a:endParaRPr lang="ko-Kore-KR" altLang="en-US" dirty="0"/>
                    </a:p>
                  </a:txBody>
                  <a:tcPr anchor="ctr">
                    <a:solidFill>
                      <a:schemeClr val="accent2">
                        <a:lumMod val="95000"/>
                      </a:schemeClr>
                    </a:solidFill>
                  </a:tcPr>
                </a:tc>
                <a:tc>
                  <a:txBody>
                    <a:bodyPr/>
                    <a:lstStyle/>
                    <a:p>
                      <a:pPr algn="ctr"/>
                      <a:r>
                        <a:rPr lang="en-US" altLang="ko-Kore-KR" dirty="0"/>
                        <a:t>17</a:t>
                      </a:r>
                      <a:endParaRPr lang="ko-Kore-KR" altLang="en-US" dirty="0"/>
                    </a:p>
                  </a:txBody>
                  <a:tcPr anchor="ctr">
                    <a:solidFill>
                      <a:schemeClr val="accent2">
                        <a:lumMod val="95000"/>
                      </a:schemeClr>
                    </a:solidFill>
                  </a:tcPr>
                </a:tc>
                <a:extLst>
                  <a:ext uri="{0D108BD9-81ED-4DB2-BD59-A6C34878D82A}">
                    <a16:rowId xmlns:a16="http://schemas.microsoft.com/office/drawing/2014/main" val="1305122540"/>
                  </a:ext>
                </a:extLst>
              </a:tr>
              <a:tr h="377344">
                <a:tc>
                  <a:txBody>
                    <a:bodyPr/>
                    <a:lstStyle/>
                    <a:p>
                      <a:pPr algn="ctr"/>
                      <a:r>
                        <a:rPr lang="en-US" altLang="ko-Kore-KR" dirty="0"/>
                        <a:t>200</a:t>
                      </a:r>
                      <a:endParaRPr lang="ko-Kore-KR" altLang="en-US" dirty="0"/>
                    </a:p>
                  </a:txBody>
                  <a:tcPr anchor="ctr">
                    <a:solidFill>
                      <a:schemeClr val="accent2">
                        <a:lumMod val="95000"/>
                      </a:schemeClr>
                    </a:solidFill>
                  </a:tcPr>
                </a:tc>
                <a:tc>
                  <a:txBody>
                    <a:bodyPr/>
                    <a:lstStyle/>
                    <a:p>
                      <a:pPr algn="ctr"/>
                      <a:r>
                        <a:rPr lang="en-US" altLang="ko-Kore-KR" dirty="0"/>
                        <a:t>40</a:t>
                      </a:r>
                      <a:endParaRPr lang="ko-Kore-KR" altLang="en-US" dirty="0"/>
                    </a:p>
                  </a:txBody>
                  <a:tcPr anchor="ctr">
                    <a:solidFill>
                      <a:schemeClr val="accent2">
                        <a:lumMod val="95000"/>
                      </a:schemeClr>
                    </a:solidFill>
                  </a:tcPr>
                </a:tc>
                <a:tc>
                  <a:txBody>
                    <a:bodyPr/>
                    <a:lstStyle/>
                    <a:p>
                      <a:pPr algn="ctr"/>
                      <a:r>
                        <a:rPr lang="en-US" altLang="ko-Kore-KR" dirty="0"/>
                        <a:t>15</a:t>
                      </a:r>
                      <a:endParaRPr lang="ko-Kore-KR" altLang="en-US" dirty="0"/>
                    </a:p>
                  </a:txBody>
                  <a:tcPr anchor="ctr">
                    <a:solidFill>
                      <a:schemeClr val="accent2">
                        <a:lumMod val="95000"/>
                      </a:schemeClr>
                    </a:solidFill>
                  </a:tcPr>
                </a:tc>
                <a:extLst>
                  <a:ext uri="{0D108BD9-81ED-4DB2-BD59-A6C34878D82A}">
                    <a16:rowId xmlns:a16="http://schemas.microsoft.com/office/drawing/2014/main" val="4148746519"/>
                  </a:ext>
                </a:extLst>
              </a:tr>
            </a:tbl>
          </a:graphicData>
        </a:graphic>
      </p:graphicFrame>
      <p:sp>
        <p:nvSpPr>
          <p:cNvPr id="14" name="오른쪽 화살표[R] 13">
            <a:extLst>
              <a:ext uri="{FF2B5EF4-FFF2-40B4-BE49-F238E27FC236}">
                <a16:creationId xmlns:a16="http://schemas.microsoft.com/office/drawing/2014/main" id="{0CC9E6D2-3E62-3E7A-4F45-FA9558BCFE21}"/>
              </a:ext>
            </a:extLst>
          </p:cNvPr>
          <p:cNvSpPr/>
          <p:nvPr/>
        </p:nvSpPr>
        <p:spPr>
          <a:xfrm>
            <a:off x="4255815" y="3640544"/>
            <a:ext cx="646240" cy="443593"/>
          </a:xfrm>
          <a:prstGeom prst="rightArrow">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aphicFrame>
        <p:nvGraphicFramePr>
          <p:cNvPr id="15" name="표 13">
            <a:extLst>
              <a:ext uri="{FF2B5EF4-FFF2-40B4-BE49-F238E27FC236}">
                <a16:creationId xmlns:a16="http://schemas.microsoft.com/office/drawing/2014/main" id="{49CF4CA7-2C47-0268-3A88-88B4BF8923DD}"/>
              </a:ext>
            </a:extLst>
          </p:cNvPr>
          <p:cNvGraphicFramePr>
            <a:graphicFrameLocks noGrp="1"/>
          </p:cNvGraphicFramePr>
          <p:nvPr/>
        </p:nvGraphicFramePr>
        <p:xfrm>
          <a:off x="5461431" y="3296325"/>
          <a:ext cx="3195783" cy="1132032"/>
        </p:xfrm>
        <a:graphic>
          <a:graphicData uri="http://schemas.openxmlformats.org/drawingml/2006/table">
            <a:tbl>
              <a:tblPr firstRow="1" bandRow="1">
                <a:tableStyleId>{5C22544A-7EE6-4342-B048-85BDC9FD1C3A}</a:tableStyleId>
              </a:tblPr>
              <a:tblGrid>
                <a:gridCol w="1065261">
                  <a:extLst>
                    <a:ext uri="{9D8B030D-6E8A-4147-A177-3AD203B41FA5}">
                      <a16:colId xmlns:a16="http://schemas.microsoft.com/office/drawing/2014/main" val="4243244313"/>
                    </a:ext>
                  </a:extLst>
                </a:gridCol>
                <a:gridCol w="1065261">
                  <a:extLst>
                    <a:ext uri="{9D8B030D-6E8A-4147-A177-3AD203B41FA5}">
                      <a16:colId xmlns:a16="http://schemas.microsoft.com/office/drawing/2014/main" val="1764898894"/>
                    </a:ext>
                  </a:extLst>
                </a:gridCol>
                <a:gridCol w="1065261">
                  <a:extLst>
                    <a:ext uri="{9D8B030D-6E8A-4147-A177-3AD203B41FA5}">
                      <a16:colId xmlns:a16="http://schemas.microsoft.com/office/drawing/2014/main" val="3556747740"/>
                    </a:ext>
                  </a:extLst>
                </a:gridCol>
              </a:tblGrid>
              <a:tr h="377344">
                <a:tc>
                  <a:txBody>
                    <a:bodyPr/>
                    <a:lstStyle/>
                    <a:p>
                      <a:pPr algn="ctr"/>
                      <a:r>
                        <a:rPr lang="en-US" altLang="ko-Kore-KR" dirty="0"/>
                        <a:t>MAE</a:t>
                      </a:r>
                      <a:endParaRPr lang="ko-Kore-KR" altLang="en-US" dirty="0"/>
                    </a:p>
                  </a:txBody>
                  <a:tcPr anchor="ctr">
                    <a:solidFill>
                      <a:schemeClr val="accent2">
                        <a:lumMod val="75000"/>
                      </a:schemeClr>
                    </a:solidFill>
                  </a:tcPr>
                </a:tc>
                <a:tc>
                  <a:txBody>
                    <a:bodyPr/>
                    <a:lstStyle/>
                    <a:p>
                      <a:pPr algn="ctr"/>
                      <a:r>
                        <a:rPr lang="en-US" altLang="ko-Kore-KR" dirty="0"/>
                        <a:t>MSE</a:t>
                      </a:r>
                      <a:endParaRPr lang="ko-Kore-KR" altLang="en-US" dirty="0"/>
                    </a:p>
                  </a:txBody>
                  <a:tcPr anchor="ctr">
                    <a:solidFill>
                      <a:schemeClr val="accent2">
                        <a:lumMod val="75000"/>
                      </a:schemeClr>
                    </a:solidFill>
                  </a:tcPr>
                </a:tc>
                <a:tc>
                  <a:txBody>
                    <a:bodyPr/>
                    <a:lstStyle/>
                    <a:p>
                      <a:pPr algn="ctr"/>
                      <a:r>
                        <a:rPr lang="en-US" altLang="ko-Kore-KR" dirty="0"/>
                        <a:t>RMSE</a:t>
                      </a:r>
                      <a:endParaRPr lang="ko-Kore-KR" altLang="en-US" dirty="0"/>
                    </a:p>
                  </a:txBody>
                  <a:tcPr anchor="ctr">
                    <a:solidFill>
                      <a:schemeClr val="accent2">
                        <a:lumMod val="75000"/>
                      </a:schemeClr>
                    </a:solidFill>
                  </a:tcPr>
                </a:tc>
                <a:extLst>
                  <a:ext uri="{0D108BD9-81ED-4DB2-BD59-A6C34878D82A}">
                    <a16:rowId xmlns:a16="http://schemas.microsoft.com/office/drawing/2014/main" val="586711972"/>
                  </a:ext>
                </a:extLst>
              </a:tr>
              <a:tr h="377344">
                <a:tc>
                  <a:txBody>
                    <a:bodyPr/>
                    <a:lstStyle/>
                    <a:p>
                      <a:pPr algn="ctr"/>
                      <a:r>
                        <a:rPr lang="en-US" altLang="ko-Kore-KR" dirty="0"/>
                        <a:t>0.8948</a:t>
                      </a:r>
                      <a:endParaRPr lang="ko-Kore-KR" altLang="en-US" dirty="0"/>
                    </a:p>
                  </a:txBody>
                  <a:tcPr anchor="ctr">
                    <a:solidFill>
                      <a:schemeClr val="accent2">
                        <a:lumMod val="95000"/>
                      </a:schemeClr>
                    </a:solidFill>
                  </a:tcPr>
                </a:tc>
                <a:tc>
                  <a:txBody>
                    <a:bodyPr/>
                    <a:lstStyle/>
                    <a:p>
                      <a:pPr algn="ctr"/>
                      <a:r>
                        <a:rPr lang="en-US" altLang="ko-Kore-KR" dirty="0"/>
                        <a:t>1.3042</a:t>
                      </a:r>
                      <a:endParaRPr lang="ko-Kore-KR" altLang="en-US" dirty="0"/>
                    </a:p>
                  </a:txBody>
                  <a:tcPr anchor="ctr">
                    <a:solidFill>
                      <a:schemeClr val="accent2">
                        <a:lumMod val="95000"/>
                      </a:schemeClr>
                    </a:solidFill>
                  </a:tcPr>
                </a:tc>
                <a:tc>
                  <a:txBody>
                    <a:bodyPr/>
                    <a:lstStyle/>
                    <a:p>
                      <a:pPr algn="ctr"/>
                      <a:r>
                        <a:rPr lang="en-US" altLang="ko-Kore-KR" dirty="0"/>
                        <a:t>1.1434</a:t>
                      </a:r>
                      <a:endParaRPr lang="ko-Kore-KR" altLang="en-US" dirty="0"/>
                    </a:p>
                  </a:txBody>
                  <a:tcPr anchor="ctr">
                    <a:solidFill>
                      <a:schemeClr val="accent2">
                        <a:lumMod val="95000"/>
                      </a:schemeClr>
                    </a:solidFill>
                  </a:tcPr>
                </a:tc>
                <a:extLst>
                  <a:ext uri="{0D108BD9-81ED-4DB2-BD59-A6C34878D82A}">
                    <a16:rowId xmlns:a16="http://schemas.microsoft.com/office/drawing/2014/main" val="1305122540"/>
                  </a:ext>
                </a:extLst>
              </a:tr>
              <a:tr h="377344">
                <a:tc>
                  <a:txBody>
                    <a:bodyPr/>
                    <a:lstStyle/>
                    <a:p>
                      <a:pPr algn="ctr"/>
                      <a:r>
                        <a:rPr lang="en-US" altLang="ko-Kore-KR" dirty="0"/>
                        <a:t>0.8965</a:t>
                      </a:r>
                      <a:endParaRPr lang="ko-Kore-KR" altLang="en-US" dirty="0"/>
                    </a:p>
                  </a:txBody>
                  <a:tcPr anchor="ctr">
                    <a:solidFill>
                      <a:schemeClr val="accent2">
                        <a:lumMod val="95000"/>
                      </a:schemeClr>
                    </a:solidFill>
                  </a:tcPr>
                </a:tc>
                <a:tc>
                  <a:txBody>
                    <a:bodyPr/>
                    <a:lstStyle/>
                    <a:p>
                      <a:pPr algn="ctr"/>
                      <a:r>
                        <a:rPr lang="en-US" altLang="ko-Kore-KR" dirty="0"/>
                        <a:t>1.3194</a:t>
                      </a:r>
                      <a:endParaRPr lang="ko-Kore-KR" altLang="en-US" dirty="0"/>
                    </a:p>
                  </a:txBody>
                  <a:tcPr anchor="ctr">
                    <a:solidFill>
                      <a:schemeClr val="accent2">
                        <a:lumMod val="95000"/>
                      </a:schemeClr>
                    </a:solidFill>
                  </a:tcPr>
                </a:tc>
                <a:tc>
                  <a:txBody>
                    <a:bodyPr/>
                    <a:lstStyle/>
                    <a:p>
                      <a:pPr algn="ctr"/>
                      <a:r>
                        <a:rPr lang="en-US" altLang="ko-Kore-KR" dirty="0"/>
                        <a:t>1.1462</a:t>
                      </a:r>
                      <a:endParaRPr lang="ko-Kore-KR" altLang="en-US" dirty="0"/>
                    </a:p>
                  </a:txBody>
                  <a:tcPr anchor="ctr">
                    <a:solidFill>
                      <a:schemeClr val="accent2">
                        <a:lumMod val="95000"/>
                      </a:schemeClr>
                    </a:solidFill>
                  </a:tcPr>
                </a:tc>
                <a:extLst>
                  <a:ext uri="{0D108BD9-81ED-4DB2-BD59-A6C34878D82A}">
                    <a16:rowId xmlns:a16="http://schemas.microsoft.com/office/drawing/2014/main" val="4148746519"/>
                  </a:ext>
                </a:extLst>
              </a:tr>
            </a:tbl>
          </a:graphicData>
        </a:graphic>
      </p:graphicFrame>
      <p:sp>
        <p:nvSpPr>
          <p:cNvPr id="3" name="직사각형 2">
            <a:extLst>
              <a:ext uri="{FF2B5EF4-FFF2-40B4-BE49-F238E27FC236}">
                <a16:creationId xmlns:a16="http://schemas.microsoft.com/office/drawing/2014/main" id="{83B587D4-94A0-040F-CBFA-A6E741C01B3E}"/>
              </a:ext>
            </a:extLst>
          </p:cNvPr>
          <p:cNvSpPr/>
          <p:nvPr/>
        </p:nvSpPr>
        <p:spPr>
          <a:xfrm>
            <a:off x="441708" y="3730977"/>
            <a:ext cx="3195783" cy="3951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54BD4A8E-71D0-0236-C312-9D1AEF69B0E2}"/>
              </a:ext>
            </a:extLst>
          </p:cNvPr>
          <p:cNvSpPr/>
          <p:nvPr/>
        </p:nvSpPr>
        <p:spPr>
          <a:xfrm>
            <a:off x="5457868" y="3692964"/>
            <a:ext cx="3195783" cy="3539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F00750FA-3735-842C-BB78-2C9FD61A1C1C}"/>
              </a:ext>
            </a:extLst>
          </p:cNvPr>
          <p:cNvSpPr/>
          <p:nvPr/>
        </p:nvSpPr>
        <p:spPr>
          <a:xfrm>
            <a:off x="1371600" y="778176"/>
            <a:ext cx="3071621" cy="22573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C659A87B-7297-1C16-347E-FEDB427E02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4635039" y="1010340"/>
            <a:ext cx="2840154" cy="1889911"/>
          </a:xfrm>
          <a:prstGeom prst="rect">
            <a:avLst/>
          </a:prstGeom>
        </p:spPr>
      </p:pic>
      <p:pic>
        <p:nvPicPr>
          <p:cNvPr id="16" name="그림 15">
            <a:extLst>
              <a:ext uri="{FF2B5EF4-FFF2-40B4-BE49-F238E27FC236}">
                <a16:creationId xmlns:a16="http://schemas.microsoft.com/office/drawing/2014/main" id="{2C41390C-5D34-BE46-08C2-A33058A621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487333" y="1010339"/>
            <a:ext cx="2840154" cy="1889911"/>
          </a:xfrm>
          <a:prstGeom prst="rect">
            <a:avLst/>
          </a:prstGeom>
        </p:spPr>
      </p:pic>
      <p:sp>
        <p:nvSpPr>
          <p:cNvPr id="8" name="직사각형 7">
            <a:extLst>
              <a:ext uri="{FF2B5EF4-FFF2-40B4-BE49-F238E27FC236}">
                <a16:creationId xmlns:a16="http://schemas.microsoft.com/office/drawing/2014/main" id="{A087EC75-C571-6F72-70E5-409E82BC78AD}"/>
              </a:ext>
            </a:extLst>
          </p:cNvPr>
          <p:cNvSpPr/>
          <p:nvPr/>
        </p:nvSpPr>
        <p:spPr>
          <a:xfrm>
            <a:off x="4519305" y="778176"/>
            <a:ext cx="3071621" cy="22573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7201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4" grpId="0" animBg="1"/>
      <p:bldP spid="12"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 Machine Learning Implementation</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21</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graphicFrame>
        <p:nvGraphicFramePr>
          <p:cNvPr id="4" name="표 6">
            <a:extLst>
              <a:ext uri="{FF2B5EF4-FFF2-40B4-BE49-F238E27FC236}">
                <a16:creationId xmlns:a16="http://schemas.microsoft.com/office/drawing/2014/main" id="{94549322-A1AB-912F-E470-B20D7C453A22}"/>
              </a:ext>
            </a:extLst>
          </p:cNvPr>
          <p:cNvGraphicFramePr>
            <a:graphicFrameLocks noGrp="1"/>
          </p:cNvGraphicFramePr>
          <p:nvPr/>
        </p:nvGraphicFramePr>
        <p:xfrm>
          <a:off x="1334683" y="1412959"/>
          <a:ext cx="6287210" cy="2710362"/>
        </p:xfrm>
        <a:graphic>
          <a:graphicData uri="http://schemas.openxmlformats.org/drawingml/2006/table">
            <a:tbl>
              <a:tblPr firstRow="1" bandRow="1">
                <a:tableStyleId>{5C22544A-7EE6-4342-B048-85BDC9FD1C3A}</a:tableStyleId>
              </a:tblPr>
              <a:tblGrid>
                <a:gridCol w="3143605">
                  <a:extLst>
                    <a:ext uri="{9D8B030D-6E8A-4147-A177-3AD203B41FA5}">
                      <a16:colId xmlns:a16="http://schemas.microsoft.com/office/drawing/2014/main" val="4226687510"/>
                    </a:ext>
                  </a:extLst>
                </a:gridCol>
                <a:gridCol w="3143605">
                  <a:extLst>
                    <a:ext uri="{9D8B030D-6E8A-4147-A177-3AD203B41FA5}">
                      <a16:colId xmlns:a16="http://schemas.microsoft.com/office/drawing/2014/main" val="3195994888"/>
                    </a:ext>
                  </a:extLst>
                </a:gridCol>
              </a:tblGrid>
              <a:tr h="451727">
                <a:tc>
                  <a:txBody>
                    <a:bodyPr/>
                    <a:lstStyle/>
                    <a:p>
                      <a:pPr algn="ctr" latinLnBrk="1"/>
                      <a:r>
                        <a:rPr lang="en-US" altLang="ko-KR" dirty="0"/>
                        <a:t>Feature</a:t>
                      </a:r>
                      <a:endParaRPr lang="ko-KR" altLang="en-US" dirty="0"/>
                    </a:p>
                  </a:txBody>
                  <a:tcPr anchor="ctr">
                    <a:solidFill>
                      <a:schemeClr val="accent2">
                        <a:lumMod val="75000"/>
                      </a:schemeClr>
                    </a:solidFill>
                  </a:tcPr>
                </a:tc>
                <a:tc>
                  <a:txBody>
                    <a:bodyPr/>
                    <a:lstStyle/>
                    <a:p>
                      <a:pPr algn="ctr" latinLnBrk="1"/>
                      <a:r>
                        <a:rPr lang="en-US" altLang="ko-KR" dirty="0"/>
                        <a:t>Importance</a:t>
                      </a:r>
                      <a:endParaRPr lang="ko-KR" altLang="en-US" dirty="0"/>
                    </a:p>
                  </a:txBody>
                  <a:tcPr anchor="ctr">
                    <a:solidFill>
                      <a:schemeClr val="accent2">
                        <a:lumMod val="75000"/>
                      </a:schemeClr>
                    </a:solidFill>
                  </a:tcPr>
                </a:tc>
                <a:extLst>
                  <a:ext uri="{0D108BD9-81ED-4DB2-BD59-A6C34878D82A}">
                    <a16:rowId xmlns:a16="http://schemas.microsoft.com/office/drawing/2014/main" val="607357918"/>
                  </a:ext>
                </a:extLst>
              </a:tr>
              <a:tr h="451727">
                <a:tc>
                  <a:txBody>
                    <a:bodyPr/>
                    <a:lstStyle/>
                    <a:p>
                      <a:pPr algn="ctr" latinLnBrk="1"/>
                      <a:r>
                        <a:rPr lang="en-US" altLang="ko-KR" dirty="0" err="1"/>
                        <a:t>Least_red</a:t>
                      </a:r>
                      <a:endParaRPr lang="ko-KR" altLang="en-US" dirty="0"/>
                    </a:p>
                  </a:txBody>
                  <a:tcPr anchor="ctr">
                    <a:solidFill>
                      <a:schemeClr val="accent2">
                        <a:lumMod val="85000"/>
                        <a:alpha val="52000"/>
                      </a:schemeClr>
                    </a:solidFill>
                  </a:tcPr>
                </a:tc>
                <a:tc>
                  <a:txBody>
                    <a:bodyPr/>
                    <a:lstStyle/>
                    <a:p>
                      <a:pPr algn="ctr" latinLnBrk="1"/>
                      <a:r>
                        <a:rPr lang="en-US" altLang="ko-KR" dirty="0"/>
                        <a:t>0.1458</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2951039602"/>
                  </a:ext>
                </a:extLst>
              </a:tr>
              <a:tr h="451727">
                <a:tc>
                  <a:txBody>
                    <a:bodyPr/>
                    <a:lstStyle/>
                    <a:p>
                      <a:pPr algn="ctr" latinLnBrk="1"/>
                      <a:r>
                        <a:rPr lang="en-US" altLang="ko-KR" dirty="0"/>
                        <a:t>S(HSV)</a:t>
                      </a:r>
                      <a:endParaRPr lang="ko-KR" altLang="en-US" dirty="0"/>
                    </a:p>
                  </a:txBody>
                  <a:tcPr anchor="ctr">
                    <a:solidFill>
                      <a:schemeClr val="accent2">
                        <a:lumMod val="85000"/>
                        <a:alpha val="52000"/>
                      </a:schemeClr>
                    </a:solidFill>
                  </a:tcPr>
                </a:tc>
                <a:tc>
                  <a:txBody>
                    <a:bodyPr/>
                    <a:lstStyle/>
                    <a:p>
                      <a:pPr algn="ctr" latinLnBrk="1"/>
                      <a:r>
                        <a:rPr lang="en-US" altLang="ko-KR" dirty="0"/>
                        <a:t>0.1139</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3287185845"/>
                  </a:ext>
                </a:extLst>
              </a:tr>
              <a:tr h="451727">
                <a:tc>
                  <a:txBody>
                    <a:bodyPr/>
                    <a:lstStyle/>
                    <a:p>
                      <a:pPr algn="ctr" latinLnBrk="1"/>
                      <a:r>
                        <a:rPr lang="en-US" altLang="ko-KR" dirty="0"/>
                        <a:t>Red</a:t>
                      </a:r>
                      <a:endParaRPr lang="ko-KR" altLang="en-US" dirty="0"/>
                    </a:p>
                  </a:txBody>
                  <a:tcPr anchor="ctr">
                    <a:solidFill>
                      <a:schemeClr val="accent2">
                        <a:lumMod val="85000"/>
                        <a:alpha val="52000"/>
                      </a:schemeClr>
                    </a:solidFill>
                  </a:tcPr>
                </a:tc>
                <a:tc>
                  <a:txBody>
                    <a:bodyPr/>
                    <a:lstStyle/>
                    <a:p>
                      <a:pPr algn="ctr" latinLnBrk="1"/>
                      <a:r>
                        <a:rPr lang="en-US" altLang="ko-KR" dirty="0"/>
                        <a:t>0.0939</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3961248115"/>
                  </a:ext>
                </a:extLst>
              </a:tr>
              <a:tr h="451727">
                <a:tc>
                  <a:txBody>
                    <a:bodyPr/>
                    <a:lstStyle/>
                    <a:p>
                      <a:pPr algn="ctr" latinLnBrk="1"/>
                      <a:r>
                        <a:rPr lang="en-US" altLang="ko-KR" dirty="0"/>
                        <a:t>V(HSV)</a:t>
                      </a:r>
                      <a:endParaRPr lang="ko-KR" altLang="en-US" dirty="0"/>
                    </a:p>
                  </a:txBody>
                  <a:tcPr anchor="ctr">
                    <a:solidFill>
                      <a:schemeClr val="accent2">
                        <a:lumMod val="85000"/>
                        <a:alpha val="52000"/>
                      </a:schemeClr>
                    </a:solidFill>
                  </a:tcPr>
                </a:tc>
                <a:tc>
                  <a:txBody>
                    <a:bodyPr/>
                    <a:lstStyle/>
                    <a:p>
                      <a:pPr algn="ctr" latinLnBrk="1"/>
                      <a:r>
                        <a:rPr lang="en-US" altLang="ko-KR" dirty="0"/>
                        <a:t>0.0622</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567333850"/>
                  </a:ext>
                </a:extLst>
              </a:tr>
              <a:tr h="451727">
                <a:tc>
                  <a:txBody>
                    <a:bodyPr/>
                    <a:lstStyle/>
                    <a:p>
                      <a:pPr algn="ctr" latinLnBrk="1"/>
                      <a:r>
                        <a:rPr lang="en-US" altLang="ko-KR" dirty="0" err="1"/>
                        <a:t>Most_red</a:t>
                      </a:r>
                      <a:endParaRPr lang="ko-KR" altLang="en-US" dirty="0"/>
                    </a:p>
                  </a:txBody>
                  <a:tcPr anchor="ctr">
                    <a:solidFill>
                      <a:schemeClr val="accent2">
                        <a:lumMod val="85000"/>
                        <a:alpha val="52000"/>
                      </a:schemeClr>
                    </a:solidFill>
                  </a:tcPr>
                </a:tc>
                <a:tc>
                  <a:txBody>
                    <a:bodyPr/>
                    <a:lstStyle/>
                    <a:p>
                      <a:pPr algn="ctr" latinLnBrk="1"/>
                      <a:r>
                        <a:rPr lang="en-US" altLang="ko-KR" dirty="0"/>
                        <a:t>0.0502</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2922288491"/>
                  </a:ext>
                </a:extLst>
              </a:tr>
            </a:tbl>
          </a:graphicData>
        </a:graphic>
      </p:graphicFrame>
    </p:spTree>
    <p:extLst>
      <p:ext uri="{BB962C8B-B14F-4D97-AF65-F5344CB8AC3E}">
        <p14:creationId xmlns:p14="http://schemas.microsoft.com/office/powerpoint/2010/main" val="4108859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 Deep Learning</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22</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grpSp>
        <p:nvGrpSpPr>
          <p:cNvPr id="7" name="그룹 6">
            <a:extLst>
              <a:ext uri="{FF2B5EF4-FFF2-40B4-BE49-F238E27FC236}">
                <a16:creationId xmlns:a16="http://schemas.microsoft.com/office/drawing/2014/main" id="{1E747E3D-EBBA-A16E-D8D6-972B39C9F2B5}"/>
              </a:ext>
            </a:extLst>
          </p:cNvPr>
          <p:cNvGrpSpPr/>
          <p:nvPr/>
        </p:nvGrpSpPr>
        <p:grpSpPr>
          <a:xfrm>
            <a:off x="390234" y="1409863"/>
            <a:ext cx="2819981" cy="2532228"/>
            <a:chOff x="405594" y="1594008"/>
            <a:chExt cx="2819981" cy="2532228"/>
          </a:xfrm>
        </p:grpSpPr>
        <p:pic>
          <p:nvPicPr>
            <p:cNvPr id="4" name="그림 3">
              <a:extLst>
                <a:ext uri="{FF2B5EF4-FFF2-40B4-BE49-F238E27FC236}">
                  <a16:creationId xmlns:a16="http://schemas.microsoft.com/office/drawing/2014/main" id="{EB91AA2E-5DC7-8D24-BFB3-D3F17DBD59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5594" y="1594008"/>
              <a:ext cx="2819981" cy="2114986"/>
            </a:xfrm>
            <a:prstGeom prst="rect">
              <a:avLst/>
            </a:prstGeom>
          </p:spPr>
        </p:pic>
        <p:sp>
          <p:nvSpPr>
            <p:cNvPr id="3" name="TextBox 2">
              <a:extLst>
                <a:ext uri="{FF2B5EF4-FFF2-40B4-BE49-F238E27FC236}">
                  <a16:creationId xmlns:a16="http://schemas.microsoft.com/office/drawing/2014/main" id="{99434CC7-C6FE-3403-17C9-BB8181B18A3E}"/>
                </a:ext>
              </a:extLst>
            </p:cNvPr>
            <p:cNvSpPr txBox="1"/>
            <p:nvPr/>
          </p:nvSpPr>
          <p:spPr>
            <a:xfrm>
              <a:off x="1303264" y="3756904"/>
              <a:ext cx="1047082" cy="369332"/>
            </a:xfrm>
            <a:prstGeom prst="rect">
              <a:avLst/>
            </a:prstGeom>
            <a:noFill/>
          </p:spPr>
          <p:txBody>
            <a:bodyPr wrap="none" rtlCol="0">
              <a:spAutoFit/>
            </a:bodyPr>
            <a:lstStyle/>
            <a:p>
              <a:r>
                <a:rPr kumimoji="1" lang="en-US" altLang="ko-Kore-KR" dirty="0" err="1">
                  <a:latin typeface="Franklin Gothic Medium" panose="020B0603020102020204" pitchFamily="34" charset="0"/>
                </a:rPr>
                <a:t>Xception</a:t>
              </a:r>
              <a:endParaRPr kumimoji="1" lang="ko-Kore-KR" altLang="en-US" dirty="0">
                <a:latin typeface="Franklin Gothic Medium" panose="020B0603020102020204" pitchFamily="34" charset="0"/>
              </a:endParaRPr>
            </a:p>
          </p:txBody>
        </p:sp>
      </p:grpSp>
      <p:grpSp>
        <p:nvGrpSpPr>
          <p:cNvPr id="11" name="그룹 10">
            <a:extLst>
              <a:ext uri="{FF2B5EF4-FFF2-40B4-BE49-F238E27FC236}">
                <a16:creationId xmlns:a16="http://schemas.microsoft.com/office/drawing/2014/main" id="{96A12F75-28DC-BD5A-15F9-B5882AB4A261}"/>
              </a:ext>
            </a:extLst>
          </p:cNvPr>
          <p:cNvGrpSpPr/>
          <p:nvPr/>
        </p:nvGrpSpPr>
        <p:grpSpPr>
          <a:xfrm>
            <a:off x="3353766" y="1310420"/>
            <a:ext cx="5400000" cy="2583761"/>
            <a:chOff x="3353766" y="1310420"/>
            <a:chExt cx="5400000" cy="2583761"/>
          </a:xfrm>
        </p:grpSpPr>
        <p:pic>
          <p:nvPicPr>
            <p:cNvPr id="9" name="그림 8">
              <a:extLst>
                <a:ext uri="{FF2B5EF4-FFF2-40B4-BE49-F238E27FC236}">
                  <a16:creationId xmlns:a16="http://schemas.microsoft.com/office/drawing/2014/main" id="{E420FCE6-56CF-DA98-23EF-BFE113C4E9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3766" y="1310420"/>
              <a:ext cx="5400000" cy="2131530"/>
            </a:xfrm>
            <a:prstGeom prst="rect">
              <a:avLst/>
            </a:prstGeom>
          </p:spPr>
        </p:pic>
        <p:sp>
          <p:nvSpPr>
            <p:cNvPr id="10" name="TextBox 9">
              <a:extLst>
                <a:ext uri="{FF2B5EF4-FFF2-40B4-BE49-F238E27FC236}">
                  <a16:creationId xmlns:a16="http://schemas.microsoft.com/office/drawing/2014/main" id="{9835757F-A3D8-4D8F-987C-27A86C0C895F}"/>
                </a:ext>
              </a:extLst>
            </p:cNvPr>
            <p:cNvSpPr txBox="1"/>
            <p:nvPr/>
          </p:nvSpPr>
          <p:spPr>
            <a:xfrm>
              <a:off x="5222781" y="3524849"/>
              <a:ext cx="1661969" cy="369332"/>
            </a:xfrm>
            <a:prstGeom prst="rect">
              <a:avLst/>
            </a:prstGeom>
            <a:noFill/>
          </p:spPr>
          <p:txBody>
            <a:bodyPr wrap="square" rtlCol="0">
              <a:spAutoFit/>
            </a:bodyPr>
            <a:lstStyle/>
            <a:p>
              <a:r>
                <a:rPr kumimoji="1" lang="en-US" altLang="ko-Kore-KR" dirty="0" err="1">
                  <a:latin typeface="Franklin Gothic Medium" panose="020B0603020102020204" pitchFamily="34" charset="0"/>
                </a:rPr>
                <a:t>EfficientNet</a:t>
              </a:r>
              <a:r>
                <a:rPr kumimoji="1" lang="en-US" altLang="ko-Kore-KR" dirty="0">
                  <a:latin typeface="Franklin Gothic Medium" panose="020B0603020102020204" pitchFamily="34" charset="0"/>
                </a:rPr>
                <a:t> B0</a:t>
              </a:r>
              <a:endParaRPr kumimoji="1" lang="ko-Kore-KR" altLang="en-US" dirty="0">
                <a:latin typeface="Franklin Gothic Medium" panose="020B0603020102020204" pitchFamily="34" charset="0"/>
              </a:endParaRPr>
            </a:p>
          </p:txBody>
        </p:sp>
      </p:grpSp>
    </p:spTree>
    <p:extLst>
      <p:ext uri="{BB962C8B-B14F-4D97-AF65-F5344CB8AC3E}">
        <p14:creationId xmlns:p14="http://schemas.microsoft.com/office/powerpoint/2010/main" val="718360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 Deep Learning Implementation</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1008875"/>
            <a:ext cx="7790797" cy="307777"/>
          </a:xfrm>
        </p:spPr>
        <p:txBody>
          <a:bodyPr/>
          <a:lstStyle/>
          <a:p>
            <a:r>
              <a:rPr lang="en-US" altLang="ko-KR" sz="2000" dirty="0"/>
              <a:t>EfficientNetV2-L</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23</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pic>
        <p:nvPicPr>
          <p:cNvPr id="7" name="그림 6">
            <a:extLst>
              <a:ext uri="{FF2B5EF4-FFF2-40B4-BE49-F238E27FC236}">
                <a16:creationId xmlns:a16="http://schemas.microsoft.com/office/drawing/2014/main" id="{BE9C2C6A-C63D-C24E-1FF1-1EF5B1B2DE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89611" y="1451556"/>
            <a:ext cx="6364778" cy="2957018"/>
          </a:xfrm>
          <a:prstGeom prst="rect">
            <a:avLst/>
          </a:prstGeom>
        </p:spPr>
      </p:pic>
    </p:spTree>
    <p:extLst>
      <p:ext uri="{BB962C8B-B14F-4D97-AF65-F5344CB8AC3E}">
        <p14:creationId xmlns:p14="http://schemas.microsoft.com/office/powerpoint/2010/main" val="3229806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 EfficientNetV2-L</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1008875"/>
            <a:ext cx="7790797" cy="307777"/>
          </a:xfrm>
        </p:spPr>
        <p:txBody>
          <a:bodyPr/>
          <a:lstStyle/>
          <a:p>
            <a:r>
              <a:rPr lang="en-US" altLang="ko-KR" sz="2000" dirty="0"/>
              <a:t>Pre-Processing</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24</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3181" y="4510205"/>
            <a:ext cx="1036108" cy="440988"/>
          </a:xfrm>
          <a:prstGeom prst="rect">
            <a:avLst/>
          </a:prstGeom>
        </p:spPr>
      </p:pic>
      <p:pic>
        <p:nvPicPr>
          <p:cNvPr id="19" name="그림 18">
            <a:extLst>
              <a:ext uri="{FF2B5EF4-FFF2-40B4-BE49-F238E27FC236}">
                <a16:creationId xmlns:a16="http://schemas.microsoft.com/office/drawing/2014/main" id="{3826D913-96B7-D05E-64C7-E156DD07830B}"/>
              </a:ext>
            </a:extLst>
          </p:cNvPr>
          <p:cNvPicPr>
            <a:picLocks noChangeAspect="1"/>
          </p:cNvPicPr>
          <p:nvPr/>
        </p:nvPicPr>
        <p:blipFill>
          <a:blip r:embed="rId4"/>
          <a:stretch>
            <a:fillRect/>
          </a:stretch>
        </p:blipFill>
        <p:spPr>
          <a:xfrm>
            <a:off x="700483" y="1716865"/>
            <a:ext cx="7199720" cy="2737341"/>
          </a:xfrm>
          <a:prstGeom prst="rect">
            <a:avLst/>
          </a:prstGeom>
        </p:spPr>
      </p:pic>
      <p:sp>
        <p:nvSpPr>
          <p:cNvPr id="8" name="직사각형 7">
            <a:extLst>
              <a:ext uri="{FF2B5EF4-FFF2-40B4-BE49-F238E27FC236}">
                <a16:creationId xmlns:a16="http://schemas.microsoft.com/office/drawing/2014/main" id="{3D88CBB4-C421-51CE-4265-6E262B2F1926}"/>
              </a:ext>
            </a:extLst>
          </p:cNvPr>
          <p:cNvSpPr/>
          <p:nvPr/>
        </p:nvSpPr>
        <p:spPr>
          <a:xfrm>
            <a:off x="1452880" y="1707886"/>
            <a:ext cx="2219960" cy="27373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E21A724-A24A-7BAA-4152-04E07750E00F}"/>
              </a:ext>
            </a:extLst>
          </p:cNvPr>
          <p:cNvSpPr txBox="1"/>
          <p:nvPr/>
        </p:nvSpPr>
        <p:spPr>
          <a:xfrm>
            <a:off x="1925320" y="1353089"/>
            <a:ext cx="1275080" cy="307777"/>
          </a:xfrm>
          <a:prstGeom prst="rect">
            <a:avLst/>
          </a:prstGeom>
          <a:noFill/>
        </p:spPr>
        <p:txBody>
          <a:bodyPr wrap="square" rtlCol="0">
            <a:spAutoFit/>
          </a:bodyPr>
          <a:lstStyle/>
          <a:p>
            <a:pPr algn="ctr"/>
            <a:r>
              <a:rPr lang="en-US" altLang="ko-KR" sz="1400" dirty="0">
                <a:latin typeface="Franklin Gothic Medium" panose="020B0603020102020204" pitchFamily="34" charset="0"/>
              </a:rPr>
              <a:t>Low(&lt;12)</a:t>
            </a:r>
            <a:endParaRPr lang="ko-KR" altLang="en-US" sz="1400" dirty="0">
              <a:latin typeface="Franklin Gothic Medium" panose="020B0603020102020204" pitchFamily="34" charset="0"/>
            </a:endParaRPr>
          </a:p>
        </p:txBody>
      </p:sp>
      <p:sp>
        <p:nvSpPr>
          <p:cNvPr id="15" name="직사각형 14">
            <a:extLst>
              <a:ext uri="{FF2B5EF4-FFF2-40B4-BE49-F238E27FC236}">
                <a16:creationId xmlns:a16="http://schemas.microsoft.com/office/drawing/2014/main" id="{10924526-D138-8E20-D075-1CF25EBAB259}"/>
              </a:ext>
            </a:extLst>
          </p:cNvPr>
          <p:cNvSpPr/>
          <p:nvPr/>
        </p:nvSpPr>
        <p:spPr>
          <a:xfrm>
            <a:off x="3672840" y="1713254"/>
            <a:ext cx="1376680" cy="27373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B1C4B2C7-CB37-76C3-C9AF-AE38A001823E}"/>
              </a:ext>
            </a:extLst>
          </p:cNvPr>
          <p:cNvSpPr txBox="1"/>
          <p:nvPr/>
        </p:nvSpPr>
        <p:spPr>
          <a:xfrm>
            <a:off x="3723640" y="1234773"/>
            <a:ext cx="1275080" cy="523220"/>
          </a:xfrm>
          <a:prstGeom prst="rect">
            <a:avLst/>
          </a:prstGeom>
          <a:noFill/>
        </p:spPr>
        <p:txBody>
          <a:bodyPr wrap="square" rtlCol="0">
            <a:spAutoFit/>
          </a:bodyPr>
          <a:lstStyle/>
          <a:p>
            <a:pPr algn="ctr"/>
            <a:r>
              <a:rPr lang="en-US" altLang="ko-KR" sz="1400" dirty="0">
                <a:latin typeface="Franklin Gothic Medium" panose="020B0603020102020204" pitchFamily="34" charset="0"/>
              </a:rPr>
              <a:t>Medium</a:t>
            </a:r>
          </a:p>
          <a:p>
            <a:pPr algn="ctr"/>
            <a:r>
              <a:rPr lang="en-US" altLang="ko-KR" sz="1400" dirty="0">
                <a:latin typeface="Franklin Gothic Medium" panose="020B0603020102020204" pitchFamily="34" charset="0"/>
              </a:rPr>
              <a:t>(12&lt;= x &lt;=13)</a:t>
            </a:r>
            <a:endParaRPr lang="ko-KR" altLang="en-US" sz="1400" dirty="0">
              <a:latin typeface="Franklin Gothic Medium" panose="020B0603020102020204" pitchFamily="34" charset="0"/>
            </a:endParaRPr>
          </a:p>
        </p:txBody>
      </p:sp>
      <p:sp>
        <p:nvSpPr>
          <p:cNvPr id="17" name="직사각형 16">
            <a:extLst>
              <a:ext uri="{FF2B5EF4-FFF2-40B4-BE49-F238E27FC236}">
                <a16:creationId xmlns:a16="http://schemas.microsoft.com/office/drawing/2014/main" id="{A588AAF3-1F90-177B-5752-CEAE8260695A}"/>
              </a:ext>
            </a:extLst>
          </p:cNvPr>
          <p:cNvSpPr/>
          <p:nvPr/>
        </p:nvSpPr>
        <p:spPr>
          <a:xfrm>
            <a:off x="5057993" y="1704002"/>
            <a:ext cx="2833737" cy="27373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220E3A4-5590-6374-159B-42FFBEF51681}"/>
              </a:ext>
            </a:extLst>
          </p:cNvPr>
          <p:cNvSpPr txBox="1"/>
          <p:nvPr/>
        </p:nvSpPr>
        <p:spPr>
          <a:xfrm>
            <a:off x="5837321" y="1356438"/>
            <a:ext cx="1275080" cy="307777"/>
          </a:xfrm>
          <a:prstGeom prst="rect">
            <a:avLst/>
          </a:prstGeom>
          <a:noFill/>
        </p:spPr>
        <p:txBody>
          <a:bodyPr wrap="square" rtlCol="0">
            <a:spAutoFit/>
          </a:bodyPr>
          <a:lstStyle/>
          <a:p>
            <a:pPr algn="ctr"/>
            <a:r>
              <a:rPr lang="en-US" altLang="ko-KR" sz="1400" dirty="0">
                <a:latin typeface="Franklin Gothic Medium" panose="020B0603020102020204" pitchFamily="34" charset="0"/>
              </a:rPr>
              <a:t>High(&gt;13)</a:t>
            </a:r>
            <a:endParaRPr lang="ko-KR" altLang="en-US" sz="1400" dirty="0">
              <a:latin typeface="Franklin Gothic Medium" panose="020B0603020102020204" pitchFamily="34" charset="0"/>
            </a:endParaRPr>
          </a:p>
        </p:txBody>
      </p:sp>
    </p:spTree>
    <p:extLst>
      <p:ext uri="{BB962C8B-B14F-4D97-AF65-F5344CB8AC3E}">
        <p14:creationId xmlns:p14="http://schemas.microsoft.com/office/powerpoint/2010/main" val="60355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5" grpId="0" animBg="1"/>
      <p:bldP spid="16" grpId="0"/>
      <p:bldP spid="17"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 EfficientNetV2-L</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1008875"/>
            <a:ext cx="7790797" cy="307777"/>
          </a:xfrm>
        </p:spPr>
        <p:txBody>
          <a:bodyPr/>
          <a:lstStyle/>
          <a:p>
            <a:r>
              <a:rPr lang="en-US" altLang="ko-KR" sz="2000" dirty="0"/>
              <a:t>Pre-Processing</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25</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3181" y="4510205"/>
            <a:ext cx="1036108" cy="440988"/>
          </a:xfrm>
          <a:prstGeom prst="rect">
            <a:avLst/>
          </a:prstGeom>
        </p:spPr>
      </p:pic>
      <p:pic>
        <p:nvPicPr>
          <p:cNvPr id="7" name="그림 6">
            <a:extLst>
              <a:ext uri="{FF2B5EF4-FFF2-40B4-BE49-F238E27FC236}">
                <a16:creationId xmlns:a16="http://schemas.microsoft.com/office/drawing/2014/main" id="{83559C78-6820-F7D1-0A55-A50AD8F8A9F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4573" y="1990659"/>
            <a:ext cx="1911107" cy="1774507"/>
          </a:xfrm>
          <a:prstGeom prst="rect">
            <a:avLst/>
          </a:prstGeom>
        </p:spPr>
      </p:pic>
      <p:pic>
        <p:nvPicPr>
          <p:cNvPr id="9" name="그림 8">
            <a:extLst>
              <a:ext uri="{FF2B5EF4-FFF2-40B4-BE49-F238E27FC236}">
                <a16:creationId xmlns:a16="http://schemas.microsoft.com/office/drawing/2014/main" id="{21DF7462-9BD2-E708-B3FF-9FBEC22AB9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88036" y="1979097"/>
            <a:ext cx="1847528" cy="1774507"/>
          </a:xfrm>
          <a:prstGeom prst="rect">
            <a:avLst/>
          </a:prstGeom>
        </p:spPr>
      </p:pic>
      <p:pic>
        <p:nvPicPr>
          <p:cNvPr id="11" name="그림 10">
            <a:extLst>
              <a:ext uri="{FF2B5EF4-FFF2-40B4-BE49-F238E27FC236}">
                <a16:creationId xmlns:a16="http://schemas.microsoft.com/office/drawing/2014/main" id="{48B7C7B1-6F45-84A9-C117-8253331A169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307121" y="1979097"/>
            <a:ext cx="1816539" cy="1737730"/>
          </a:xfrm>
          <a:prstGeom prst="rect">
            <a:avLst/>
          </a:prstGeom>
        </p:spPr>
      </p:pic>
      <p:sp>
        <p:nvSpPr>
          <p:cNvPr id="12" name="TextBox 11">
            <a:extLst>
              <a:ext uri="{FF2B5EF4-FFF2-40B4-BE49-F238E27FC236}">
                <a16:creationId xmlns:a16="http://schemas.microsoft.com/office/drawing/2014/main" id="{6D569705-025D-7D39-518C-C9F29BF0E246}"/>
              </a:ext>
            </a:extLst>
          </p:cNvPr>
          <p:cNvSpPr txBox="1"/>
          <p:nvPr/>
        </p:nvSpPr>
        <p:spPr>
          <a:xfrm>
            <a:off x="1038098" y="1557517"/>
            <a:ext cx="1275806" cy="369332"/>
          </a:xfrm>
          <a:prstGeom prst="rect">
            <a:avLst/>
          </a:prstGeom>
          <a:noFill/>
        </p:spPr>
        <p:txBody>
          <a:bodyPr wrap="square" rtlCol="0">
            <a:spAutoFit/>
          </a:bodyPr>
          <a:lstStyle/>
          <a:p>
            <a:r>
              <a:rPr lang="en-US" altLang="ko-KR" dirty="0"/>
              <a:t>Train.csv</a:t>
            </a:r>
            <a:endParaRPr lang="ko-KR" altLang="en-US" dirty="0"/>
          </a:p>
        </p:txBody>
      </p:sp>
      <p:sp>
        <p:nvSpPr>
          <p:cNvPr id="13" name="TextBox 12">
            <a:extLst>
              <a:ext uri="{FF2B5EF4-FFF2-40B4-BE49-F238E27FC236}">
                <a16:creationId xmlns:a16="http://schemas.microsoft.com/office/drawing/2014/main" id="{9BFBDC2A-9777-71EA-47BA-77344077A092}"/>
              </a:ext>
            </a:extLst>
          </p:cNvPr>
          <p:cNvSpPr txBox="1"/>
          <p:nvPr/>
        </p:nvSpPr>
        <p:spPr>
          <a:xfrm>
            <a:off x="3879626" y="1557517"/>
            <a:ext cx="1035127" cy="369332"/>
          </a:xfrm>
          <a:prstGeom prst="rect">
            <a:avLst/>
          </a:prstGeom>
          <a:noFill/>
        </p:spPr>
        <p:txBody>
          <a:bodyPr wrap="square" rtlCol="0">
            <a:spAutoFit/>
          </a:bodyPr>
          <a:lstStyle/>
          <a:p>
            <a:r>
              <a:rPr lang="en-US" altLang="ko-KR" dirty="0"/>
              <a:t>Valid.csv</a:t>
            </a:r>
            <a:endParaRPr lang="ko-KR" altLang="en-US" dirty="0"/>
          </a:p>
        </p:txBody>
      </p:sp>
      <p:sp>
        <p:nvSpPr>
          <p:cNvPr id="14" name="TextBox 13">
            <a:extLst>
              <a:ext uri="{FF2B5EF4-FFF2-40B4-BE49-F238E27FC236}">
                <a16:creationId xmlns:a16="http://schemas.microsoft.com/office/drawing/2014/main" id="{E4E2593A-50D4-1C96-65B9-A87B896976F8}"/>
              </a:ext>
            </a:extLst>
          </p:cNvPr>
          <p:cNvSpPr txBox="1"/>
          <p:nvPr/>
        </p:nvSpPr>
        <p:spPr>
          <a:xfrm>
            <a:off x="6759793" y="1558155"/>
            <a:ext cx="1193074" cy="369332"/>
          </a:xfrm>
          <a:prstGeom prst="rect">
            <a:avLst/>
          </a:prstGeom>
          <a:noFill/>
        </p:spPr>
        <p:txBody>
          <a:bodyPr wrap="square" rtlCol="0">
            <a:spAutoFit/>
          </a:bodyPr>
          <a:lstStyle/>
          <a:p>
            <a:r>
              <a:rPr lang="en-US" altLang="ko-KR" dirty="0"/>
              <a:t>Test.csv</a:t>
            </a:r>
            <a:endParaRPr lang="ko-KR" altLang="en-US" dirty="0"/>
          </a:p>
        </p:txBody>
      </p:sp>
    </p:spTree>
    <p:extLst>
      <p:ext uri="{BB962C8B-B14F-4D97-AF65-F5344CB8AC3E}">
        <p14:creationId xmlns:p14="http://schemas.microsoft.com/office/powerpoint/2010/main" val="3063523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a:t>
            </a:r>
            <a:r>
              <a:rPr lang="en-US" sz="3500" b="1" dirty="0"/>
              <a:t> </a:t>
            </a:r>
            <a:r>
              <a:rPr lang="en-US" sz="2800" b="1" dirty="0"/>
              <a:t>EfficientNetV2-L</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a:xfrm>
            <a:off x="8474334" y="4676873"/>
            <a:ext cx="365760" cy="274320"/>
          </a:xfrm>
        </p:spPr>
        <p:txBody>
          <a:bodyPr/>
          <a:lstStyle/>
          <a:p>
            <a:fld id="{8A7A6979-0714-4377-B894-6BE4C2D6E202}" type="slidenum">
              <a:rPr lang="en-US" smtClean="0"/>
              <a:pPr/>
              <a:t>26</a:t>
            </a:fld>
            <a:endParaRPr lang="en-US" dirty="0"/>
          </a:p>
        </p:txBody>
      </p:sp>
      <p:sp>
        <p:nvSpPr>
          <p:cNvPr id="3" name="직사각형 2">
            <a:extLst>
              <a:ext uri="{FF2B5EF4-FFF2-40B4-BE49-F238E27FC236}">
                <a16:creationId xmlns:a16="http://schemas.microsoft.com/office/drawing/2014/main" id="{395A5526-4FB3-B0BE-633B-25510238ABC5}"/>
              </a:ext>
            </a:extLst>
          </p:cNvPr>
          <p:cNvSpPr/>
          <p:nvPr/>
        </p:nvSpPr>
        <p:spPr>
          <a:xfrm>
            <a:off x="683537" y="3125808"/>
            <a:ext cx="7790797" cy="373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4" name="표 6">
            <a:extLst>
              <a:ext uri="{FF2B5EF4-FFF2-40B4-BE49-F238E27FC236}">
                <a16:creationId xmlns:a16="http://schemas.microsoft.com/office/drawing/2014/main" id="{D771243D-8053-821C-91F5-23A001DEDFD1}"/>
              </a:ext>
            </a:extLst>
          </p:cNvPr>
          <p:cNvGraphicFramePr>
            <a:graphicFrameLocks noGrp="1"/>
          </p:cNvGraphicFramePr>
          <p:nvPr/>
        </p:nvGraphicFramePr>
        <p:xfrm>
          <a:off x="676600" y="1644650"/>
          <a:ext cx="7797734" cy="1854200"/>
        </p:xfrm>
        <a:graphic>
          <a:graphicData uri="http://schemas.openxmlformats.org/drawingml/2006/table">
            <a:tbl>
              <a:tblPr firstRow="1" bandRow="1">
                <a:tableStyleId>{5C22544A-7EE6-4342-B048-85BDC9FD1C3A}</a:tableStyleId>
              </a:tblPr>
              <a:tblGrid>
                <a:gridCol w="1153862">
                  <a:extLst>
                    <a:ext uri="{9D8B030D-6E8A-4147-A177-3AD203B41FA5}">
                      <a16:colId xmlns:a16="http://schemas.microsoft.com/office/drawing/2014/main" val="1376222554"/>
                    </a:ext>
                  </a:extLst>
                </a:gridCol>
                <a:gridCol w="1451791">
                  <a:extLst>
                    <a:ext uri="{9D8B030D-6E8A-4147-A177-3AD203B41FA5}">
                      <a16:colId xmlns:a16="http://schemas.microsoft.com/office/drawing/2014/main" val="2000839684"/>
                    </a:ext>
                  </a:extLst>
                </a:gridCol>
                <a:gridCol w="1110638">
                  <a:extLst>
                    <a:ext uri="{9D8B030D-6E8A-4147-A177-3AD203B41FA5}">
                      <a16:colId xmlns:a16="http://schemas.microsoft.com/office/drawing/2014/main" val="1433385990"/>
                    </a:ext>
                  </a:extLst>
                </a:gridCol>
                <a:gridCol w="1360481">
                  <a:extLst>
                    <a:ext uri="{9D8B030D-6E8A-4147-A177-3AD203B41FA5}">
                      <a16:colId xmlns:a16="http://schemas.microsoft.com/office/drawing/2014/main" val="587159048"/>
                    </a:ext>
                  </a:extLst>
                </a:gridCol>
                <a:gridCol w="1360481">
                  <a:extLst>
                    <a:ext uri="{9D8B030D-6E8A-4147-A177-3AD203B41FA5}">
                      <a16:colId xmlns:a16="http://schemas.microsoft.com/office/drawing/2014/main" val="144795363"/>
                    </a:ext>
                  </a:extLst>
                </a:gridCol>
                <a:gridCol w="1360481">
                  <a:extLst>
                    <a:ext uri="{9D8B030D-6E8A-4147-A177-3AD203B41FA5}">
                      <a16:colId xmlns:a16="http://schemas.microsoft.com/office/drawing/2014/main" val="305326748"/>
                    </a:ext>
                  </a:extLst>
                </a:gridCol>
              </a:tblGrid>
              <a:tr h="370840">
                <a:tc>
                  <a:txBody>
                    <a:bodyPr/>
                    <a:lstStyle/>
                    <a:p>
                      <a:pPr algn="ctr" rtl="0" fontAlgn="t"/>
                      <a:r>
                        <a:rPr lang="en-US" sz="1100" b="1" dirty="0">
                          <a:solidFill>
                            <a:schemeClr val="bg1"/>
                          </a:solidFill>
                          <a:effectLst/>
                          <a:latin typeface="Arial" panose="020B0604020202020204" pitchFamily="34" charset="0"/>
                        </a:rPr>
                        <a:t>3Classes / 622 </a:t>
                      </a:r>
                      <a:r>
                        <a:rPr lang="en-US" sz="1100" b="1" dirty="0" err="1">
                          <a:solidFill>
                            <a:schemeClr val="bg1"/>
                          </a:solidFill>
                          <a:effectLst/>
                          <a:latin typeface="Arial" panose="020B0604020202020204" pitchFamily="34" charset="0"/>
                        </a:rPr>
                        <a:t>raws</a:t>
                      </a:r>
                      <a:endParaRPr lang="en-US" sz="1100" b="1" dirty="0">
                        <a:solidFill>
                          <a:schemeClr val="bg1"/>
                        </a:solidFill>
                        <a:effectLst/>
                        <a:latin typeface="Arial" panose="020B0604020202020204" pitchFamily="34" charset="0"/>
                      </a:endParaRPr>
                    </a:p>
                  </a:txBody>
                  <a:tcPr marL="19050" marR="19050" marT="0" marB="0" anchor="ctr">
                    <a:solidFill>
                      <a:schemeClr val="accent2">
                        <a:lumMod val="65000"/>
                      </a:schemeClr>
                    </a:solidFill>
                  </a:tcPr>
                </a:tc>
                <a:tc>
                  <a:txBody>
                    <a:bodyPr/>
                    <a:lstStyle/>
                    <a:p>
                      <a:pPr algn="ctr" rtl="0" fontAlgn="t"/>
                      <a:r>
                        <a:rPr lang="en-US" sz="1100" b="1" dirty="0">
                          <a:solidFill>
                            <a:schemeClr val="bg1"/>
                          </a:solidFill>
                          <a:effectLst/>
                          <a:latin typeface="Arial" panose="020B0604020202020204" pitchFamily="34" charset="0"/>
                        </a:rPr>
                        <a:t>Test accuracy</a:t>
                      </a:r>
                    </a:p>
                  </a:txBody>
                  <a:tcPr marL="19050" marR="19050" marT="0" marB="0" anchor="ctr">
                    <a:solidFill>
                      <a:schemeClr val="accent2">
                        <a:lumMod val="65000"/>
                      </a:schemeClr>
                    </a:solidFill>
                  </a:tcPr>
                </a:tc>
                <a:tc>
                  <a:txBody>
                    <a:bodyPr/>
                    <a:lstStyle/>
                    <a:p>
                      <a:pPr algn="ctr" rtl="0" fontAlgn="t"/>
                      <a:r>
                        <a:rPr lang="en-US" sz="1100" b="1" dirty="0">
                          <a:solidFill>
                            <a:schemeClr val="bg1"/>
                          </a:solidFill>
                          <a:effectLst/>
                          <a:latin typeface="Arial" panose="020B0604020202020204" pitchFamily="34" charset="0"/>
                        </a:rPr>
                        <a:t>epoch</a:t>
                      </a:r>
                    </a:p>
                  </a:txBody>
                  <a:tcPr marL="19050" marR="19050" marT="0" marB="0" anchor="ctr">
                    <a:solidFill>
                      <a:schemeClr val="accent2">
                        <a:lumMod val="65000"/>
                      </a:schemeClr>
                    </a:solidFill>
                  </a:tcPr>
                </a:tc>
                <a:tc>
                  <a:txBody>
                    <a:bodyPr/>
                    <a:lstStyle/>
                    <a:p>
                      <a:pPr algn="ctr" rtl="0" fontAlgn="t"/>
                      <a:r>
                        <a:rPr lang="en-US" sz="1100" b="1" dirty="0">
                          <a:solidFill>
                            <a:schemeClr val="bg1"/>
                          </a:solidFill>
                          <a:effectLst/>
                          <a:latin typeface="Arial" panose="020B0604020202020204" pitchFamily="34" charset="0"/>
                        </a:rPr>
                        <a:t>batch</a:t>
                      </a:r>
                    </a:p>
                  </a:txBody>
                  <a:tcPr marL="19050" marR="19050" marT="0" marB="0" anchor="ctr">
                    <a:solidFill>
                      <a:schemeClr val="accent2">
                        <a:lumMod val="65000"/>
                      </a:schemeClr>
                    </a:solidFill>
                  </a:tcPr>
                </a:tc>
                <a:tc>
                  <a:txBody>
                    <a:bodyPr/>
                    <a:lstStyle/>
                    <a:p>
                      <a:pPr algn="ctr" rtl="0" fontAlgn="t"/>
                      <a:r>
                        <a:rPr lang="en-US" sz="1100" b="1" dirty="0">
                          <a:solidFill>
                            <a:schemeClr val="bg1"/>
                          </a:solidFill>
                          <a:effectLst/>
                          <a:latin typeface="Arial" panose="020B0604020202020204" pitchFamily="34" charset="0"/>
                        </a:rPr>
                        <a:t>Learning rate</a:t>
                      </a:r>
                    </a:p>
                  </a:txBody>
                  <a:tcPr marL="19050" marR="19050" marT="0" marB="0" anchor="ctr">
                    <a:solidFill>
                      <a:schemeClr val="accent2">
                        <a:lumMod val="65000"/>
                      </a:schemeClr>
                    </a:solidFill>
                  </a:tcPr>
                </a:tc>
                <a:tc>
                  <a:txBody>
                    <a:bodyPr/>
                    <a:lstStyle/>
                    <a:p>
                      <a:pPr algn="ctr" rtl="0" fontAlgn="t"/>
                      <a:r>
                        <a:rPr lang="en-US" sz="1100" b="1" dirty="0">
                          <a:solidFill>
                            <a:schemeClr val="bg1"/>
                          </a:solidFill>
                          <a:effectLst/>
                          <a:latin typeface="Arial" panose="020B0604020202020204" pitchFamily="34" charset="0"/>
                        </a:rPr>
                        <a:t>Optimizer</a:t>
                      </a:r>
                    </a:p>
                  </a:txBody>
                  <a:tcPr marL="19050" marR="19050" marT="0" marB="0" anchor="ctr">
                    <a:solidFill>
                      <a:schemeClr val="accent2">
                        <a:lumMod val="65000"/>
                      </a:schemeClr>
                    </a:solidFill>
                  </a:tcPr>
                </a:tc>
                <a:extLst>
                  <a:ext uri="{0D108BD9-81ED-4DB2-BD59-A6C34878D82A}">
                    <a16:rowId xmlns:a16="http://schemas.microsoft.com/office/drawing/2014/main" val="677632628"/>
                  </a:ext>
                </a:extLst>
              </a:tr>
              <a:tr h="370840">
                <a:tc>
                  <a:txBody>
                    <a:bodyPr/>
                    <a:lstStyle/>
                    <a:p>
                      <a:pPr algn="ctr" rtl="0" fontAlgn="t"/>
                      <a:r>
                        <a:rPr lang="en-US" sz="1100" b="0" dirty="0" err="1">
                          <a:effectLst/>
                          <a:latin typeface="Arial" panose="020B0604020202020204" pitchFamily="34" charset="0"/>
                        </a:rPr>
                        <a:t>StepLR</a:t>
                      </a:r>
                      <a:endParaRPr lang="en-US" sz="1100" b="0" dirty="0">
                        <a:effectLst/>
                        <a:latin typeface="Arial" panose="020B0604020202020204" pitchFamily="34" charset="0"/>
                      </a:endParaRPr>
                    </a:p>
                  </a:txBody>
                  <a:tcPr marL="19050" marR="19050" marT="0" marB="0" anchor="ctr">
                    <a:solidFill>
                      <a:schemeClr val="accent2">
                        <a:lumMod val="85000"/>
                        <a:alpha val="52000"/>
                      </a:schemeClr>
                    </a:solidFill>
                  </a:tcPr>
                </a:tc>
                <a:tc>
                  <a:txBody>
                    <a:bodyPr/>
                    <a:lstStyle/>
                    <a:p>
                      <a:pPr algn="ctr" rtl="0" fontAlgn="t"/>
                      <a:r>
                        <a:rPr lang="en-US" altLang="ko-KR" sz="1100" b="0" i="1" dirty="0">
                          <a:effectLst/>
                          <a:latin typeface="Arial" panose="020B0604020202020204" pitchFamily="34" charset="0"/>
                        </a:rPr>
                        <a:t>33.83</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23</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16</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1.00E-02</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Adam</a:t>
                      </a:r>
                    </a:p>
                  </a:txBody>
                  <a:tcPr marL="19050" marR="19050" marT="0" marB="0" anchor="ctr">
                    <a:solidFill>
                      <a:schemeClr val="accent2">
                        <a:lumMod val="85000"/>
                        <a:alpha val="52000"/>
                      </a:schemeClr>
                    </a:solidFill>
                  </a:tcPr>
                </a:tc>
                <a:extLst>
                  <a:ext uri="{0D108BD9-81ED-4DB2-BD59-A6C34878D82A}">
                    <a16:rowId xmlns:a16="http://schemas.microsoft.com/office/drawing/2014/main" val="3714831936"/>
                  </a:ext>
                </a:extLst>
              </a:tr>
              <a:tr h="370840">
                <a:tc>
                  <a:txBody>
                    <a:bodyPr/>
                    <a:lstStyle/>
                    <a:p>
                      <a:pPr algn="ctr" rtl="0" fontAlgn="t"/>
                      <a:r>
                        <a:rPr lang="en-US" sz="1100" b="0" dirty="0" err="1">
                          <a:effectLst/>
                          <a:latin typeface="Arial" panose="020B0604020202020204" pitchFamily="34" charset="0"/>
                        </a:rPr>
                        <a:t>ConsineAnnealing</a:t>
                      </a:r>
                      <a:endParaRPr lang="en-US" sz="1100" b="0" dirty="0">
                        <a:effectLst/>
                        <a:latin typeface="Arial" panose="020B0604020202020204" pitchFamily="34" charset="0"/>
                      </a:endParaRPr>
                    </a:p>
                  </a:txBody>
                  <a:tcPr marL="19050" marR="19050" marT="0" marB="0" anchor="ctr">
                    <a:solidFill>
                      <a:schemeClr val="accent2">
                        <a:lumMod val="85000"/>
                        <a:alpha val="52000"/>
                      </a:schemeClr>
                    </a:solidFill>
                  </a:tcPr>
                </a:tc>
                <a:tc>
                  <a:txBody>
                    <a:bodyPr/>
                    <a:lstStyle/>
                    <a:p>
                      <a:pPr algn="ctr" rtl="0" fontAlgn="t"/>
                      <a:r>
                        <a:rPr lang="en-US" altLang="ko-KR" sz="1100" b="0" i="1" dirty="0">
                          <a:effectLst/>
                          <a:latin typeface="Arial" panose="020B0604020202020204" pitchFamily="34" charset="0"/>
                        </a:rPr>
                        <a:t>36.63</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23</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16</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1.00E-02</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Adam</a:t>
                      </a:r>
                    </a:p>
                  </a:txBody>
                  <a:tcPr marL="19050" marR="19050" marT="0" marB="0" anchor="ctr">
                    <a:solidFill>
                      <a:schemeClr val="accent2">
                        <a:lumMod val="85000"/>
                        <a:alpha val="52000"/>
                      </a:schemeClr>
                    </a:solidFill>
                  </a:tcPr>
                </a:tc>
                <a:extLst>
                  <a:ext uri="{0D108BD9-81ED-4DB2-BD59-A6C34878D82A}">
                    <a16:rowId xmlns:a16="http://schemas.microsoft.com/office/drawing/2014/main" val="3680059398"/>
                  </a:ext>
                </a:extLst>
              </a:tr>
              <a:tr h="370840">
                <a:tc>
                  <a:txBody>
                    <a:bodyPr/>
                    <a:lstStyle/>
                    <a:p>
                      <a:pPr algn="ctr" rtl="0" fontAlgn="t"/>
                      <a:r>
                        <a:rPr lang="en-US" sz="1100" b="0" dirty="0" err="1">
                          <a:effectLst/>
                          <a:latin typeface="Arial" panose="020B0604020202020204" pitchFamily="34" charset="0"/>
                        </a:rPr>
                        <a:t>StepLR</a:t>
                      </a:r>
                      <a:endParaRPr lang="en-US" sz="1100" b="0" dirty="0">
                        <a:effectLst/>
                        <a:latin typeface="Arial" panose="020B0604020202020204" pitchFamily="34" charset="0"/>
                      </a:endParaRPr>
                    </a:p>
                  </a:txBody>
                  <a:tcPr marL="19050" marR="19050" marT="0" marB="0" anchor="ctr">
                    <a:solidFill>
                      <a:schemeClr val="accent2">
                        <a:lumMod val="85000"/>
                        <a:alpha val="52000"/>
                      </a:schemeClr>
                    </a:solidFill>
                  </a:tcPr>
                </a:tc>
                <a:tc>
                  <a:txBody>
                    <a:bodyPr/>
                    <a:lstStyle/>
                    <a:p>
                      <a:pPr algn="ctr" rtl="0" fontAlgn="t"/>
                      <a:r>
                        <a:rPr lang="en-US" altLang="ko-KR" sz="1100" b="0" i="1" dirty="0">
                          <a:effectLst/>
                          <a:latin typeface="Arial" panose="020B0604020202020204" pitchFamily="34" charset="0"/>
                        </a:rPr>
                        <a:t>31.77</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34</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16</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1.00E-05</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Adam</a:t>
                      </a:r>
                    </a:p>
                  </a:txBody>
                  <a:tcPr marL="19050" marR="19050" marT="0" marB="0" anchor="ctr">
                    <a:solidFill>
                      <a:schemeClr val="accent2">
                        <a:lumMod val="85000"/>
                        <a:alpha val="52000"/>
                      </a:schemeClr>
                    </a:solidFill>
                  </a:tcPr>
                </a:tc>
                <a:extLst>
                  <a:ext uri="{0D108BD9-81ED-4DB2-BD59-A6C34878D82A}">
                    <a16:rowId xmlns:a16="http://schemas.microsoft.com/office/drawing/2014/main" val="888801985"/>
                  </a:ext>
                </a:extLst>
              </a:tr>
              <a:tr h="370840">
                <a:tc>
                  <a:txBody>
                    <a:bodyPr/>
                    <a:lstStyle/>
                    <a:p>
                      <a:pPr algn="ctr" rtl="0" fontAlgn="t"/>
                      <a:r>
                        <a:rPr lang="en-US" sz="1100" b="0" dirty="0" err="1">
                          <a:effectLst/>
                          <a:latin typeface="Arial" panose="020B0604020202020204" pitchFamily="34" charset="0"/>
                        </a:rPr>
                        <a:t>ConsineAnnealing</a:t>
                      </a:r>
                      <a:endParaRPr lang="en-US" sz="1100" b="0" dirty="0">
                        <a:effectLst/>
                        <a:latin typeface="Arial" panose="020B0604020202020204" pitchFamily="34" charset="0"/>
                      </a:endParaRPr>
                    </a:p>
                  </a:txBody>
                  <a:tcPr marL="19050" marR="19050" marT="0" marB="0" anchor="ctr">
                    <a:solidFill>
                      <a:schemeClr val="accent2">
                        <a:lumMod val="85000"/>
                        <a:alpha val="52000"/>
                      </a:schemeClr>
                    </a:solidFill>
                  </a:tcPr>
                </a:tc>
                <a:tc>
                  <a:txBody>
                    <a:bodyPr/>
                    <a:lstStyle/>
                    <a:p>
                      <a:pPr algn="ctr" rtl="0" fontAlgn="t"/>
                      <a:r>
                        <a:rPr lang="en-US" altLang="ko-KR" sz="1100" b="0" i="1" dirty="0">
                          <a:effectLst/>
                          <a:latin typeface="Arial" panose="020B0604020202020204" pitchFamily="34" charset="0"/>
                        </a:rPr>
                        <a:t>56.18</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34</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16</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1.00E-05</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Adam</a:t>
                      </a:r>
                    </a:p>
                  </a:txBody>
                  <a:tcPr marL="19050" marR="19050" marT="0" marB="0" anchor="ctr">
                    <a:solidFill>
                      <a:schemeClr val="accent2">
                        <a:lumMod val="85000"/>
                        <a:alpha val="52000"/>
                      </a:schemeClr>
                    </a:solidFill>
                  </a:tcPr>
                </a:tc>
                <a:extLst>
                  <a:ext uri="{0D108BD9-81ED-4DB2-BD59-A6C34878D82A}">
                    <a16:rowId xmlns:a16="http://schemas.microsoft.com/office/drawing/2014/main" val="2189187203"/>
                  </a:ext>
                </a:extLst>
              </a:tr>
            </a:tbl>
          </a:graphicData>
        </a:graphic>
      </p:graphicFrame>
      <p:pic>
        <p:nvPicPr>
          <p:cNvPr id="6" name="그림 5">
            <a:extLst>
              <a:ext uri="{FF2B5EF4-FFF2-40B4-BE49-F238E27FC236}">
                <a16:creationId xmlns:a16="http://schemas.microsoft.com/office/drawing/2014/main" id="{0F41528E-3F3C-4897-B4DE-7B1DD18D22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spTree>
    <p:extLst>
      <p:ext uri="{BB962C8B-B14F-4D97-AF65-F5344CB8AC3E}">
        <p14:creationId xmlns:p14="http://schemas.microsoft.com/office/powerpoint/2010/main" val="14915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 EfficientNetV2-L</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76601" y="1008875"/>
            <a:ext cx="7790797" cy="307777"/>
          </a:xfrm>
        </p:spPr>
        <p:txBody>
          <a:bodyPr/>
          <a:lstStyle/>
          <a:p>
            <a:r>
              <a:rPr lang="en-US" altLang="ko-KR" sz="2000" dirty="0"/>
              <a:t>Pre-Processing</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27</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pic>
        <p:nvPicPr>
          <p:cNvPr id="9" name="그림 8">
            <a:extLst>
              <a:ext uri="{FF2B5EF4-FFF2-40B4-BE49-F238E27FC236}">
                <a16:creationId xmlns:a16="http://schemas.microsoft.com/office/drawing/2014/main" id="{EC632709-991B-29E1-B851-5F4D9789E4FB}"/>
              </a:ext>
            </a:extLst>
          </p:cNvPr>
          <p:cNvPicPr>
            <a:picLocks noChangeAspect="1"/>
          </p:cNvPicPr>
          <p:nvPr/>
        </p:nvPicPr>
        <p:blipFill>
          <a:blip r:embed="rId4"/>
          <a:stretch>
            <a:fillRect/>
          </a:stretch>
        </p:blipFill>
        <p:spPr>
          <a:xfrm>
            <a:off x="683537" y="1568469"/>
            <a:ext cx="3025944" cy="2854374"/>
          </a:xfrm>
          <a:prstGeom prst="rect">
            <a:avLst/>
          </a:prstGeom>
        </p:spPr>
      </p:pic>
      <p:sp>
        <p:nvSpPr>
          <p:cNvPr id="11" name="직사각형 10">
            <a:extLst>
              <a:ext uri="{FF2B5EF4-FFF2-40B4-BE49-F238E27FC236}">
                <a16:creationId xmlns:a16="http://schemas.microsoft.com/office/drawing/2014/main" id="{4ADAB444-789E-3C11-0032-6284A8C6067F}"/>
              </a:ext>
            </a:extLst>
          </p:cNvPr>
          <p:cNvSpPr/>
          <p:nvPr/>
        </p:nvSpPr>
        <p:spPr>
          <a:xfrm>
            <a:off x="1565960" y="1568469"/>
            <a:ext cx="1216151" cy="28543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 name="표 11">
            <a:extLst>
              <a:ext uri="{FF2B5EF4-FFF2-40B4-BE49-F238E27FC236}">
                <a16:creationId xmlns:a16="http://schemas.microsoft.com/office/drawing/2014/main" id="{5262262E-DA6D-C2E6-AF53-493E66F42506}"/>
              </a:ext>
            </a:extLst>
          </p:cNvPr>
          <p:cNvGraphicFramePr>
            <a:graphicFrameLocks noGrp="1"/>
          </p:cNvGraphicFramePr>
          <p:nvPr/>
        </p:nvGraphicFramePr>
        <p:xfrm>
          <a:off x="3809994" y="1568469"/>
          <a:ext cx="5030100" cy="1411213"/>
        </p:xfrm>
        <a:graphic>
          <a:graphicData uri="http://schemas.openxmlformats.org/drawingml/2006/table">
            <a:tbl>
              <a:tblPr firstRow="1" bandRow="1">
                <a:tableStyleId>{5C22544A-7EE6-4342-B048-85BDC9FD1C3A}</a:tableStyleId>
              </a:tblPr>
              <a:tblGrid>
                <a:gridCol w="1676700">
                  <a:extLst>
                    <a:ext uri="{9D8B030D-6E8A-4147-A177-3AD203B41FA5}">
                      <a16:colId xmlns:a16="http://schemas.microsoft.com/office/drawing/2014/main" val="60451949"/>
                    </a:ext>
                  </a:extLst>
                </a:gridCol>
                <a:gridCol w="1676700">
                  <a:extLst>
                    <a:ext uri="{9D8B030D-6E8A-4147-A177-3AD203B41FA5}">
                      <a16:colId xmlns:a16="http://schemas.microsoft.com/office/drawing/2014/main" val="3175035034"/>
                    </a:ext>
                  </a:extLst>
                </a:gridCol>
                <a:gridCol w="1676700">
                  <a:extLst>
                    <a:ext uri="{9D8B030D-6E8A-4147-A177-3AD203B41FA5}">
                      <a16:colId xmlns:a16="http://schemas.microsoft.com/office/drawing/2014/main" val="2531277942"/>
                    </a:ext>
                  </a:extLst>
                </a:gridCol>
              </a:tblGrid>
              <a:tr h="420484">
                <a:tc>
                  <a:txBody>
                    <a:bodyPr/>
                    <a:lstStyle/>
                    <a:p>
                      <a:pPr algn="ctr" latinLnBrk="1"/>
                      <a:endParaRPr lang="ko-KR" altLang="en-US" dirty="0"/>
                    </a:p>
                  </a:txBody>
                  <a:tcPr anchor="ctr">
                    <a:solidFill>
                      <a:schemeClr val="accent2">
                        <a:lumMod val="75000"/>
                      </a:schemeClr>
                    </a:solidFill>
                  </a:tcPr>
                </a:tc>
                <a:tc>
                  <a:txBody>
                    <a:bodyPr/>
                    <a:lstStyle/>
                    <a:p>
                      <a:pPr algn="ctr" latinLnBrk="1"/>
                      <a:r>
                        <a:rPr lang="en-US" altLang="ko-KR" dirty="0"/>
                        <a:t>6 : 2 : 2</a:t>
                      </a:r>
                      <a:endParaRPr lang="ko-KR" altLang="en-US" dirty="0"/>
                    </a:p>
                  </a:txBody>
                  <a:tcPr anchor="ctr">
                    <a:solidFill>
                      <a:schemeClr val="accent2">
                        <a:lumMod val="75000"/>
                      </a:schemeClr>
                    </a:solidFill>
                  </a:tcPr>
                </a:tc>
                <a:tc>
                  <a:txBody>
                    <a:bodyPr/>
                    <a:lstStyle/>
                    <a:p>
                      <a:pPr algn="ctr" latinLnBrk="1"/>
                      <a:r>
                        <a:rPr lang="en-US" altLang="ko-KR" dirty="0"/>
                        <a:t>8 : 1 : 1</a:t>
                      </a:r>
                      <a:endParaRPr lang="ko-KR" altLang="en-US" dirty="0"/>
                    </a:p>
                  </a:txBody>
                  <a:tcPr anchor="ctr">
                    <a:solidFill>
                      <a:schemeClr val="accent2">
                        <a:lumMod val="75000"/>
                      </a:schemeClr>
                    </a:solidFill>
                  </a:tcPr>
                </a:tc>
                <a:extLst>
                  <a:ext uri="{0D108BD9-81ED-4DB2-BD59-A6C34878D82A}">
                    <a16:rowId xmlns:a16="http://schemas.microsoft.com/office/drawing/2014/main" val="3544895814"/>
                  </a:ext>
                </a:extLst>
              </a:tr>
              <a:tr h="420484">
                <a:tc>
                  <a:txBody>
                    <a:bodyPr/>
                    <a:lstStyle/>
                    <a:p>
                      <a:pPr algn="ctr" latinLnBrk="1"/>
                      <a:r>
                        <a:rPr lang="en-US" altLang="ko-KR" dirty="0"/>
                        <a:t>Raw</a:t>
                      </a:r>
                      <a:endParaRPr lang="ko-KR" altLang="en-US" dirty="0"/>
                    </a:p>
                  </a:txBody>
                  <a:tcPr anchor="ctr">
                    <a:solidFill>
                      <a:schemeClr val="accent2">
                        <a:lumMod val="85000"/>
                        <a:alpha val="52000"/>
                      </a:schemeClr>
                    </a:solidFill>
                  </a:tcPr>
                </a:tc>
                <a:tc>
                  <a:txBody>
                    <a:bodyPr/>
                    <a:lstStyle/>
                    <a:p>
                      <a:pPr algn="ctr" latinLnBrk="1"/>
                      <a:r>
                        <a:rPr lang="en-US" altLang="ko-KR" dirty="0"/>
                        <a:t>6:2:2_Raw dataset</a:t>
                      </a:r>
                      <a:endParaRPr lang="ko-KR" altLang="en-US" dirty="0"/>
                    </a:p>
                  </a:txBody>
                  <a:tcPr anchor="ctr">
                    <a:solidFill>
                      <a:schemeClr val="accent2">
                        <a:lumMod val="85000"/>
                        <a:alpha val="52000"/>
                      </a:schemeClr>
                    </a:solidFill>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dirty="0"/>
                        <a:t>8:1:1_Raw dataset</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2328189107"/>
                  </a:ext>
                </a:extLst>
              </a:tr>
              <a:tr h="570245">
                <a:tc>
                  <a:txBody>
                    <a:bodyPr/>
                    <a:lstStyle/>
                    <a:p>
                      <a:pPr algn="ctr" latinLnBrk="1"/>
                      <a:r>
                        <a:rPr lang="en-US" altLang="ko-KR" dirty="0"/>
                        <a:t>Modified</a:t>
                      </a:r>
                      <a:endParaRPr lang="ko-KR" altLang="en-US" dirty="0"/>
                    </a:p>
                  </a:txBody>
                  <a:tcPr anchor="ctr">
                    <a:solidFill>
                      <a:schemeClr val="accent2">
                        <a:lumMod val="85000"/>
                        <a:alpha val="52000"/>
                      </a:schemeClr>
                    </a:solidFill>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dirty="0"/>
                        <a:t>6:2:2_Modified dataset</a:t>
                      </a:r>
                      <a:endParaRPr lang="ko-KR" altLang="en-US" dirty="0"/>
                    </a:p>
                  </a:txBody>
                  <a:tcPr anchor="ctr">
                    <a:solidFill>
                      <a:schemeClr val="accent2">
                        <a:lumMod val="85000"/>
                        <a:alpha val="52000"/>
                      </a:schemeClr>
                    </a:solidFill>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dirty="0"/>
                        <a:t>8:1:1_Modified dataset</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607347607"/>
                  </a:ext>
                </a:extLst>
              </a:tr>
            </a:tbl>
          </a:graphicData>
        </a:graphic>
      </p:graphicFrame>
      <p:graphicFrame>
        <p:nvGraphicFramePr>
          <p:cNvPr id="12" name="표 12">
            <a:extLst>
              <a:ext uri="{FF2B5EF4-FFF2-40B4-BE49-F238E27FC236}">
                <a16:creationId xmlns:a16="http://schemas.microsoft.com/office/drawing/2014/main" id="{5321C0DC-CFCB-8A32-02EA-DE71719F82EA}"/>
              </a:ext>
            </a:extLst>
          </p:cNvPr>
          <p:cNvGraphicFramePr>
            <a:graphicFrameLocks noGrp="1"/>
          </p:cNvGraphicFramePr>
          <p:nvPr/>
        </p:nvGraphicFramePr>
        <p:xfrm>
          <a:off x="3809994" y="3238409"/>
          <a:ext cx="5030100" cy="1196175"/>
        </p:xfrm>
        <a:graphic>
          <a:graphicData uri="http://schemas.openxmlformats.org/drawingml/2006/table">
            <a:tbl>
              <a:tblPr firstRow="1" bandRow="1">
                <a:tableStyleId>{5C22544A-7EE6-4342-B048-85BDC9FD1C3A}</a:tableStyleId>
              </a:tblPr>
              <a:tblGrid>
                <a:gridCol w="2515050">
                  <a:extLst>
                    <a:ext uri="{9D8B030D-6E8A-4147-A177-3AD203B41FA5}">
                      <a16:colId xmlns:a16="http://schemas.microsoft.com/office/drawing/2014/main" val="375314696"/>
                    </a:ext>
                  </a:extLst>
                </a:gridCol>
                <a:gridCol w="2515050">
                  <a:extLst>
                    <a:ext uri="{9D8B030D-6E8A-4147-A177-3AD203B41FA5}">
                      <a16:colId xmlns:a16="http://schemas.microsoft.com/office/drawing/2014/main" val="128531317"/>
                    </a:ext>
                  </a:extLst>
                </a:gridCol>
              </a:tblGrid>
              <a:tr h="398725">
                <a:tc>
                  <a:txBody>
                    <a:bodyPr/>
                    <a:lstStyle/>
                    <a:p>
                      <a:pPr algn="ctr" latinLnBrk="1"/>
                      <a:endParaRPr lang="ko-KR" altLang="en-US" dirty="0"/>
                    </a:p>
                  </a:txBody>
                  <a:tcPr anchor="ctr">
                    <a:solidFill>
                      <a:schemeClr val="accent2">
                        <a:lumMod val="75000"/>
                      </a:schemeClr>
                    </a:solidFill>
                  </a:tcPr>
                </a:tc>
                <a:tc>
                  <a:txBody>
                    <a:bodyPr/>
                    <a:lstStyle/>
                    <a:p>
                      <a:pPr algn="ctr" latinLnBrk="1"/>
                      <a:r>
                        <a:rPr lang="en-US" altLang="ko-KR" dirty="0"/>
                        <a:t>Number of images</a:t>
                      </a:r>
                      <a:endParaRPr lang="ko-KR" altLang="en-US" dirty="0"/>
                    </a:p>
                  </a:txBody>
                  <a:tcPr anchor="ctr">
                    <a:solidFill>
                      <a:schemeClr val="accent2">
                        <a:lumMod val="75000"/>
                      </a:schemeClr>
                    </a:solidFill>
                  </a:tcPr>
                </a:tc>
                <a:extLst>
                  <a:ext uri="{0D108BD9-81ED-4DB2-BD59-A6C34878D82A}">
                    <a16:rowId xmlns:a16="http://schemas.microsoft.com/office/drawing/2014/main" val="3882553535"/>
                  </a:ext>
                </a:extLst>
              </a:tr>
              <a:tr h="398725">
                <a:tc>
                  <a:txBody>
                    <a:bodyPr/>
                    <a:lstStyle/>
                    <a:p>
                      <a:pPr algn="ctr" latinLnBrk="1"/>
                      <a:r>
                        <a:rPr lang="en-US" altLang="ko-KR" dirty="0"/>
                        <a:t>Raw</a:t>
                      </a:r>
                      <a:endParaRPr lang="ko-KR" altLang="en-US" dirty="0"/>
                    </a:p>
                  </a:txBody>
                  <a:tcPr anchor="ctr">
                    <a:solidFill>
                      <a:schemeClr val="accent2">
                        <a:lumMod val="85000"/>
                        <a:alpha val="52000"/>
                      </a:schemeClr>
                    </a:solidFill>
                  </a:tcPr>
                </a:tc>
                <a:tc>
                  <a:txBody>
                    <a:bodyPr/>
                    <a:lstStyle/>
                    <a:p>
                      <a:pPr algn="ctr" latinLnBrk="1"/>
                      <a:r>
                        <a:rPr lang="en-US" altLang="ko-KR" dirty="0"/>
                        <a:t>11410</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2559292194"/>
                  </a:ext>
                </a:extLst>
              </a:tr>
              <a:tr h="398725">
                <a:tc>
                  <a:txBody>
                    <a:bodyPr/>
                    <a:lstStyle/>
                    <a:p>
                      <a:pPr algn="ctr" latinLnBrk="1"/>
                      <a:r>
                        <a:rPr lang="en-US" altLang="ko-KR" dirty="0"/>
                        <a:t>Modified</a:t>
                      </a:r>
                      <a:endParaRPr lang="ko-KR" altLang="en-US" dirty="0"/>
                    </a:p>
                  </a:txBody>
                  <a:tcPr anchor="ctr">
                    <a:solidFill>
                      <a:schemeClr val="accent2">
                        <a:lumMod val="85000"/>
                        <a:alpha val="52000"/>
                      </a:schemeClr>
                    </a:solidFill>
                  </a:tcPr>
                </a:tc>
                <a:tc>
                  <a:txBody>
                    <a:bodyPr/>
                    <a:lstStyle/>
                    <a:p>
                      <a:pPr algn="ctr" latinLnBrk="1"/>
                      <a:r>
                        <a:rPr lang="en-US" altLang="ko-KR" dirty="0"/>
                        <a:t>10516</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1004762658"/>
                  </a:ext>
                </a:extLst>
              </a:tr>
            </a:tbl>
          </a:graphicData>
        </a:graphic>
      </p:graphicFrame>
    </p:spTree>
    <p:extLst>
      <p:ext uri="{BB962C8B-B14F-4D97-AF65-F5344CB8AC3E}">
        <p14:creationId xmlns:p14="http://schemas.microsoft.com/office/powerpoint/2010/main" val="1566245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 EfficientNetV2-L</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76601" y="1008875"/>
            <a:ext cx="7790797" cy="307777"/>
          </a:xfrm>
        </p:spPr>
        <p:txBody>
          <a:bodyPr/>
          <a:lstStyle/>
          <a:p>
            <a:r>
              <a:rPr lang="en-US" altLang="ko-KR" sz="2000" dirty="0"/>
              <a:t>Pre-Processing</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28</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graphicFrame>
        <p:nvGraphicFramePr>
          <p:cNvPr id="4" name="표 6">
            <a:extLst>
              <a:ext uri="{FF2B5EF4-FFF2-40B4-BE49-F238E27FC236}">
                <a16:creationId xmlns:a16="http://schemas.microsoft.com/office/drawing/2014/main" id="{1DB3E9DC-DACD-6CB3-C8E6-4782185DA988}"/>
              </a:ext>
            </a:extLst>
          </p:cNvPr>
          <p:cNvGraphicFramePr>
            <a:graphicFrameLocks noGrp="1"/>
          </p:cNvGraphicFramePr>
          <p:nvPr/>
        </p:nvGraphicFramePr>
        <p:xfrm>
          <a:off x="995613" y="1995166"/>
          <a:ext cx="7273637" cy="1831683"/>
        </p:xfrm>
        <a:graphic>
          <a:graphicData uri="http://schemas.openxmlformats.org/drawingml/2006/table">
            <a:tbl>
              <a:tblPr firstRow="1" bandRow="1">
                <a:tableStyleId>{5C22544A-7EE6-4342-B048-85BDC9FD1C3A}</a:tableStyleId>
              </a:tblPr>
              <a:tblGrid>
                <a:gridCol w="1461467">
                  <a:extLst>
                    <a:ext uri="{9D8B030D-6E8A-4147-A177-3AD203B41FA5}">
                      <a16:colId xmlns:a16="http://schemas.microsoft.com/office/drawing/2014/main" val="1726991002"/>
                    </a:ext>
                  </a:extLst>
                </a:gridCol>
                <a:gridCol w="2959051">
                  <a:extLst>
                    <a:ext uri="{9D8B030D-6E8A-4147-A177-3AD203B41FA5}">
                      <a16:colId xmlns:a16="http://schemas.microsoft.com/office/drawing/2014/main" val="2346645882"/>
                    </a:ext>
                  </a:extLst>
                </a:gridCol>
                <a:gridCol w="2853119">
                  <a:extLst>
                    <a:ext uri="{9D8B030D-6E8A-4147-A177-3AD203B41FA5}">
                      <a16:colId xmlns:a16="http://schemas.microsoft.com/office/drawing/2014/main" val="2811521185"/>
                    </a:ext>
                  </a:extLst>
                </a:gridCol>
              </a:tblGrid>
              <a:tr h="777400">
                <a:tc>
                  <a:txBody>
                    <a:bodyPr/>
                    <a:lstStyle/>
                    <a:p>
                      <a:pPr algn="ctr" latinLnBrk="1"/>
                      <a:endParaRPr lang="ko-KR" altLang="en-US" dirty="0"/>
                    </a:p>
                  </a:txBody>
                  <a:tcPr anchor="ctr">
                    <a:solidFill>
                      <a:schemeClr val="accent2">
                        <a:lumMod val="75000"/>
                      </a:schemeClr>
                    </a:solidFill>
                  </a:tcPr>
                </a:tc>
                <a:tc>
                  <a:txBody>
                    <a:bodyPr/>
                    <a:lstStyle/>
                    <a:p>
                      <a:pPr algn="ctr" latinLnBrk="1"/>
                      <a:r>
                        <a:rPr lang="en-US" altLang="ko-KR" dirty="0"/>
                        <a:t>Raw</a:t>
                      </a:r>
                      <a:endParaRPr lang="ko-KR" altLang="en-US" dirty="0"/>
                    </a:p>
                  </a:txBody>
                  <a:tcPr anchor="ctr">
                    <a:solidFill>
                      <a:schemeClr val="accent2">
                        <a:lumMod val="75000"/>
                      </a:schemeClr>
                    </a:solidFill>
                  </a:tcPr>
                </a:tc>
                <a:tc>
                  <a:txBody>
                    <a:bodyPr/>
                    <a:lstStyle/>
                    <a:p>
                      <a:pPr algn="ctr" latinLnBrk="1"/>
                      <a:r>
                        <a:rPr lang="en-US" altLang="ko-KR" dirty="0"/>
                        <a:t>Modified</a:t>
                      </a:r>
                      <a:endParaRPr lang="ko-KR" altLang="en-US" dirty="0"/>
                    </a:p>
                  </a:txBody>
                  <a:tcPr anchor="ctr">
                    <a:solidFill>
                      <a:schemeClr val="accent2">
                        <a:lumMod val="75000"/>
                      </a:schemeClr>
                    </a:solidFill>
                  </a:tcPr>
                </a:tc>
                <a:extLst>
                  <a:ext uri="{0D108BD9-81ED-4DB2-BD59-A6C34878D82A}">
                    <a16:rowId xmlns:a16="http://schemas.microsoft.com/office/drawing/2014/main" val="435679875"/>
                  </a:ext>
                </a:extLst>
              </a:tr>
              <a:tr h="1054283">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dirty="0"/>
                        <a:t>Brix distribution</a:t>
                      </a:r>
                      <a:endParaRPr lang="ko-KR" altLang="en-US" dirty="0"/>
                    </a:p>
                  </a:txBody>
                  <a:tcPr anchor="ctr">
                    <a:solidFill>
                      <a:schemeClr val="accent2">
                        <a:lumMod val="85000"/>
                        <a:alpha val="52000"/>
                      </a:schemeClr>
                    </a:solidFill>
                  </a:tcPr>
                </a:tc>
                <a:tc>
                  <a:txBody>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lang="en-US" altLang="ko-KR" dirty="0"/>
                        <a:t>8.90 Brix level ~ 17.60 Brix level</a:t>
                      </a:r>
                      <a:endParaRPr lang="ko-KR" altLang="en-US" dirty="0"/>
                    </a:p>
                  </a:txBody>
                  <a:tcPr anchor="ctr">
                    <a:solidFill>
                      <a:schemeClr val="accent2">
                        <a:lumMod val="85000"/>
                        <a:alpha val="52000"/>
                      </a:schemeClr>
                    </a:solidFill>
                  </a:tcPr>
                </a:tc>
                <a:tc>
                  <a:txBody>
                    <a:bodyPr/>
                    <a:lstStyle/>
                    <a:p>
                      <a:pPr algn="ctr" latinLnBrk="1"/>
                      <a:r>
                        <a:rPr lang="en-US" altLang="ko-KR" dirty="0"/>
                        <a:t>10.7 Brix level ~ 14.8 Brix level</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732137058"/>
                  </a:ext>
                </a:extLst>
              </a:tr>
            </a:tbl>
          </a:graphicData>
        </a:graphic>
      </p:graphicFrame>
    </p:spTree>
    <p:extLst>
      <p:ext uri="{BB962C8B-B14F-4D97-AF65-F5344CB8AC3E}">
        <p14:creationId xmlns:p14="http://schemas.microsoft.com/office/powerpoint/2010/main" val="2827556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 EfficientNetV2-L</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29</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28981"/>
            <a:ext cx="1036108" cy="440988"/>
          </a:xfrm>
          <a:prstGeom prst="rect">
            <a:avLst/>
          </a:prstGeom>
        </p:spPr>
      </p:pic>
      <p:graphicFrame>
        <p:nvGraphicFramePr>
          <p:cNvPr id="4" name="표 6">
            <a:extLst>
              <a:ext uri="{FF2B5EF4-FFF2-40B4-BE49-F238E27FC236}">
                <a16:creationId xmlns:a16="http://schemas.microsoft.com/office/drawing/2014/main" id="{D4E6D20D-D85D-60A6-AB73-D236E9C3A099}"/>
              </a:ext>
            </a:extLst>
          </p:cNvPr>
          <p:cNvGraphicFramePr>
            <a:graphicFrameLocks noGrp="1"/>
          </p:cNvGraphicFramePr>
          <p:nvPr/>
        </p:nvGraphicFramePr>
        <p:xfrm>
          <a:off x="676601" y="1729408"/>
          <a:ext cx="7790797" cy="1854200"/>
        </p:xfrm>
        <a:graphic>
          <a:graphicData uri="http://schemas.openxmlformats.org/drawingml/2006/table">
            <a:tbl>
              <a:tblPr firstRow="1" bandRow="1">
                <a:tableStyleId>{5C22544A-7EE6-4342-B048-85BDC9FD1C3A}</a:tableStyleId>
              </a:tblPr>
              <a:tblGrid>
                <a:gridCol w="1351896">
                  <a:extLst>
                    <a:ext uri="{9D8B030D-6E8A-4147-A177-3AD203B41FA5}">
                      <a16:colId xmlns:a16="http://schemas.microsoft.com/office/drawing/2014/main" val="1222885156"/>
                    </a:ext>
                  </a:extLst>
                </a:gridCol>
                <a:gridCol w="1003737">
                  <a:extLst>
                    <a:ext uri="{9D8B030D-6E8A-4147-A177-3AD203B41FA5}">
                      <a16:colId xmlns:a16="http://schemas.microsoft.com/office/drawing/2014/main" val="1376222554"/>
                    </a:ext>
                  </a:extLst>
                </a:gridCol>
                <a:gridCol w="1187669">
                  <a:extLst>
                    <a:ext uri="{9D8B030D-6E8A-4147-A177-3AD203B41FA5}">
                      <a16:colId xmlns:a16="http://schemas.microsoft.com/office/drawing/2014/main" val="2000839684"/>
                    </a:ext>
                  </a:extLst>
                </a:gridCol>
                <a:gridCol w="908582">
                  <a:extLst>
                    <a:ext uri="{9D8B030D-6E8A-4147-A177-3AD203B41FA5}">
                      <a16:colId xmlns:a16="http://schemas.microsoft.com/office/drawing/2014/main" val="1433385990"/>
                    </a:ext>
                  </a:extLst>
                </a:gridCol>
                <a:gridCol w="1112971">
                  <a:extLst>
                    <a:ext uri="{9D8B030D-6E8A-4147-A177-3AD203B41FA5}">
                      <a16:colId xmlns:a16="http://schemas.microsoft.com/office/drawing/2014/main" val="587159048"/>
                    </a:ext>
                  </a:extLst>
                </a:gridCol>
                <a:gridCol w="1112971">
                  <a:extLst>
                    <a:ext uri="{9D8B030D-6E8A-4147-A177-3AD203B41FA5}">
                      <a16:colId xmlns:a16="http://schemas.microsoft.com/office/drawing/2014/main" val="144795363"/>
                    </a:ext>
                  </a:extLst>
                </a:gridCol>
                <a:gridCol w="1112971">
                  <a:extLst>
                    <a:ext uri="{9D8B030D-6E8A-4147-A177-3AD203B41FA5}">
                      <a16:colId xmlns:a16="http://schemas.microsoft.com/office/drawing/2014/main" val="305326748"/>
                    </a:ext>
                  </a:extLst>
                </a:gridCol>
              </a:tblGrid>
              <a:tr h="370840">
                <a:tc>
                  <a:txBody>
                    <a:bodyPr/>
                    <a:lstStyle/>
                    <a:p>
                      <a:pPr algn="ctr" rtl="0" fontAlgn="t"/>
                      <a:r>
                        <a:rPr lang="en-US" sz="1100" b="1" dirty="0">
                          <a:solidFill>
                            <a:schemeClr val="bg1"/>
                          </a:solidFill>
                          <a:effectLst/>
                          <a:latin typeface="Arial" panose="020B0604020202020204" pitchFamily="34" charset="0"/>
                        </a:rPr>
                        <a:t>3Classes</a:t>
                      </a:r>
                    </a:p>
                  </a:txBody>
                  <a:tcPr marL="19050" marR="19050" marT="0" marB="0" anchor="ctr">
                    <a:solidFill>
                      <a:schemeClr val="accent2">
                        <a:lumMod val="65000"/>
                      </a:schemeClr>
                    </a:solidFill>
                  </a:tcPr>
                </a:tc>
                <a:tc>
                  <a:txBody>
                    <a:bodyPr/>
                    <a:lstStyle/>
                    <a:p>
                      <a:pPr algn="ctr" rtl="0" fontAlgn="t"/>
                      <a:r>
                        <a:rPr lang="en-US" sz="1100" b="1" dirty="0">
                          <a:solidFill>
                            <a:schemeClr val="bg1"/>
                          </a:solidFill>
                          <a:effectLst/>
                          <a:latin typeface="Arial" panose="020B0604020202020204" pitchFamily="34" charset="0"/>
                        </a:rPr>
                        <a:t>Test loss</a:t>
                      </a:r>
                    </a:p>
                  </a:txBody>
                  <a:tcPr marL="19050" marR="19050" marT="0" marB="0" anchor="ctr">
                    <a:solidFill>
                      <a:schemeClr val="accent2">
                        <a:lumMod val="65000"/>
                      </a:schemeClr>
                    </a:solidFill>
                  </a:tcPr>
                </a:tc>
                <a:tc>
                  <a:txBody>
                    <a:bodyPr/>
                    <a:lstStyle/>
                    <a:p>
                      <a:pPr algn="ctr" rtl="0" fontAlgn="t"/>
                      <a:r>
                        <a:rPr lang="en-US" sz="1100" b="1" dirty="0">
                          <a:solidFill>
                            <a:schemeClr val="bg1"/>
                          </a:solidFill>
                          <a:effectLst/>
                          <a:latin typeface="Arial" panose="020B0604020202020204" pitchFamily="34" charset="0"/>
                        </a:rPr>
                        <a:t>Test accuracy</a:t>
                      </a:r>
                    </a:p>
                  </a:txBody>
                  <a:tcPr marL="19050" marR="19050" marT="0" marB="0" anchor="ctr">
                    <a:solidFill>
                      <a:schemeClr val="accent2">
                        <a:lumMod val="65000"/>
                      </a:schemeClr>
                    </a:solidFill>
                  </a:tcPr>
                </a:tc>
                <a:tc>
                  <a:txBody>
                    <a:bodyPr/>
                    <a:lstStyle/>
                    <a:p>
                      <a:pPr algn="ctr" rtl="0" fontAlgn="t"/>
                      <a:r>
                        <a:rPr lang="en-US" sz="1100" b="1" dirty="0">
                          <a:solidFill>
                            <a:schemeClr val="bg1"/>
                          </a:solidFill>
                          <a:effectLst/>
                          <a:latin typeface="Arial" panose="020B0604020202020204" pitchFamily="34" charset="0"/>
                        </a:rPr>
                        <a:t>epoch</a:t>
                      </a:r>
                    </a:p>
                  </a:txBody>
                  <a:tcPr marL="19050" marR="19050" marT="0" marB="0" anchor="ctr">
                    <a:solidFill>
                      <a:schemeClr val="accent2">
                        <a:lumMod val="65000"/>
                      </a:schemeClr>
                    </a:solidFill>
                  </a:tcPr>
                </a:tc>
                <a:tc>
                  <a:txBody>
                    <a:bodyPr/>
                    <a:lstStyle/>
                    <a:p>
                      <a:pPr algn="ctr" rtl="0" fontAlgn="t"/>
                      <a:r>
                        <a:rPr lang="en-US" sz="1100" b="1" dirty="0">
                          <a:solidFill>
                            <a:schemeClr val="bg1"/>
                          </a:solidFill>
                          <a:effectLst/>
                          <a:latin typeface="Arial" panose="020B0604020202020204" pitchFamily="34" charset="0"/>
                        </a:rPr>
                        <a:t>batch</a:t>
                      </a:r>
                    </a:p>
                  </a:txBody>
                  <a:tcPr marL="19050" marR="19050" marT="0" marB="0" anchor="ctr">
                    <a:solidFill>
                      <a:schemeClr val="accent2">
                        <a:lumMod val="65000"/>
                      </a:schemeClr>
                    </a:solidFill>
                  </a:tcPr>
                </a:tc>
                <a:tc>
                  <a:txBody>
                    <a:bodyPr/>
                    <a:lstStyle/>
                    <a:p>
                      <a:pPr algn="ctr" rtl="0" fontAlgn="t"/>
                      <a:r>
                        <a:rPr lang="en-US" sz="1100" b="1" dirty="0">
                          <a:solidFill>
                            <a:schemeClr val="bg1"/>
                          </a:solidFill>
                          <a:effectLst/>
                          <a:latin typeface="Arial" panose="020B0604020202020204" pitchFamily="34" charset="0"/>
                        </a:rPr>
                        <a:t>Learning rate</a:t>
                      </a:r>
                    </a:p>
                  </a:txBody>
                  <a:tcPr marL="19050" marR="19050" marT="0" marB="0" anchor="ctr">
                    <a:solidFill>
                      <a:schemeClr val="accent2">
                        <a:lumMod val="65000"/>
                      </a:schemeClr>
                    </a:solidFill>
                  </a:tcPr>
                </a:tc>
                <a:tc>
                  <a:txBody>
                    <a:bodyPr/>
                    <a:lstStyle/>
                    <a:p>
                      <a:pPr algn="ctr" rtl="0" fontAlgn="t"/>
                      <a:r>
                        <a:rPr lang="en-US" sz="1100" b="1" dirty="0">
                          <a:solidFill>
                            <a:schemeClr val="bg1"/>
                          </a:solidFill>
                          <a:effectLst/>
                          <a:latin typeface="Arial" panose="020B0604020202020204" pitchFamily="34" charset="0"/>
                        </a:rPr>
                        <a:t>Optimizer</a:t>
                      </a:r>
                    </a:p>
                  </a:txBody>
                  <a:tcPr marL="19050" marR="19050" marT="0" marB="0" anchor="ctr">
                    <a:solidFill>
                      <a:schemeClr val="accent2">
                        <a:lumMod val="65000"/>
                      </a:schemeClr>
                    </a:solidFill>
                  </a:tcPr>
                </a:tc>
                <a:extLst>
                  <a:ext uri="{0D108BD9-81ED-4DB2-BD59-A6C34878D82A}">
                    <a16:rowId xmlns:a16="http://schemas.microsoft.com/office/drawing/2014/main" val="677632628"/>
                  </a:ext>
                </a:extLst>
              </a:tr>
              <a:tr h="370840">
                <a:tc>
                  <a:txBody>
                    <a:bodyPr/>
                    <a:lstStyle/>
                    <a:p>
                      <a:pPr algn="ctr" rtl="0" fontAlgn="t"/>
                      <a:r>
                        <a:rPr lang="en-US" sz="1100" b="0" dirty="0">
                          <a:effectLst/>
                          <a:latin typeface="Arial" panose="020B0604020202020204" pitchFamily="34" charset="0"/>
                        </a:rPr>
                        <a:t>622raw</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0.9365</a:t>
                      </a:r>
                    </a:p>
                  </a:txBody>
                  <a:tcPr marL="19050" marR="19050" marT="0" marB="0" anchor="ctr">
                    <a:solidFill>
                      <a:schemeClr val="accent2">
                        <a:lumMod val="85000"/>
                        <a:alpha val="52000"/>
                      </a:schemeClr>
                    </a:solidFill>
                  </a:tcPr>
                </a:tc>
                <a:tc>
                  <a:txBody>
                    <a:bodyPr/>
                    <a:lstStyle/>
                    <a:p>
                      <a:pPr algn="ctr" rtl="0" fontAlgn="t"/>
                      <a:r>
                        <a:rPr lang="en-US" altLang="ko-KR" sz="1100" b="0" i="1" dirty="0">
                          <a:effectLst/>
                          <a:latin typeface="Arial" panose="020B0604020202020204" pitchFamily="34" charset="0"/>
                        </a:rPr>
                        <a:t>57.67</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10</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16</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1.00E-05</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Adam</a:t>
                      </a:r>
                    </a:p>
                  </a:txBody>
                  <a:tcPr marL="19050" marR="19050" marT="0" marB="0" anchor="ctr">
                    <a:solidFill>
                      <a:schemeClr val="accent2">
                        <a:lumMod val="85000"/>
                        <a:alpha val="52000"/>
                      </a:schemeClr>
                    </a:solidFill>
                  </a:tcPr>
                </a:tc>
                <a:extLst>
                  <a:ext uri="{0D108BD9-81ED-4DB2-BD59-A6C34878D82A}">
                    <a16:rowId xmlns:a16="http://schemas.microsoft.com/office/drawing/2014/main" val="3714831936"/>
                  </a:ext>
                </a:extLst>
              </a:tr>
              <a:tr h="370840">
                <a:tc>
                  <a:txBody>
                    <a:bodyPr/>
                    <a:lstStyle/>
                    <a:p>
                      <a:pPr algn="ctr" rtl="0" fontAlgn="t"/>
                      <a:r>
                        <a:rPr lang="en-US" sz="1100" b="0">
                          <a:effectLst/>
                          <a:latin typeface="Arial" panose="020B0604020202020204" pitchFamily="34" charset="0"/>
                        </a:rPr>
                        <a:t>622modified</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0.9765</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51.83</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10</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16</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1.00E-05</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Adam</a:t>
                      </a:r>
                    </a:p>
                  </a:txBody>
                  <a:tcPr marL="19050" marR="19050" marT="0" marB="0" anchor="ctr">
                    <a:solidFill>
                      <a:schemeClr val="accent2">
                        <a:lumMod val="85000"/>
                        <a:alpha val="52000"/>
                      </a:schemeClr>
                    </a:solidFill>
                  </a:tcPr>
                </a:tc>
                <a:extLst>
                  <a:ext uri="{0D108BD9-81ED-4DB2-BD59-A6C34878D82A}">
                    <a16:rowId xmlns:a16="http://schemas.microsoft.com/office/drawing/2014/main" val="3680059398"/>
                  </a:ext>
                </a:extLst>
              </a:tr>
              <a:tr h="370840">
                <a:tc>
                  <a:txBody>
                    <a:bodyPr/>
                    <a:lstStyle/>
                    <a:p>
                      <a:pPr algn="ctr" rtl="0" fontAlgn="t"/>
                      <a:r>
                        <a:rPr lang="en-US" sz="1100" b="0" dirty="0">
                          <a:effectLst/>
                          <a:latin typeface="Arial" panose="020B0604020202020204" pitchFamily="34" charset="0"/>
                        </a:rPr>
                        <a:t>811raw</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0.9257</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59.86</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10</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16</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1.00E-05</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Adam</a:t>
                      </a:r>
                    </a:p>
                  </a:txBody>
                  <a:tcPr marL="19050" marR="19050" marT="0" marB="0" anchor="ctr">
                    <a:solidFill>
                      <a:schemeClr val="accent2">
                        <a:lumMod val="85000"/>
                        <a:alpha val="52000"/>
                      </a:schemeClr>
                    </a:solidFill>
                  </a:tcPr>
                </a:tc>
                <a:extLst>
                  <a:ext uri="{0D108BD9-81ED-4DB2-BD59-A6C34878D82A}">
                    <a16:rowId xmlns:a16="http://schemas.microsoft.com/office/drawing/2014/main" val="888801985"/>
                  </a:ext>
                </a:extLst>
              </a:tr>
              <a:tr h="370840">
                <a:tc>
                  <a:txBody>
                    <a:bodyPr/>
                    <a:lstStyle/>
                    <a:p>
                      <a:pPr algn="ctr" rtl="0" fontAlgn="t"/>
                      <a:r>
                        <a:rPr lang="en-US" sz="1100" b="0" dirty="0">
                          <a:effectLst/>
                          <a:latin typeface="Arial" panose="020B0604020202020204" pitchFamily="34" charset="0"/>
                        </a:rPr>
                        <a:t>811modified</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0.9559</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53.71</a:t>
                      </a:r>
                    </a:p>
                  </a:txBody>
                  <a:tcPr marL="19050" marR="19050" marT="0" marB="0" anchor="ctr">
                    <a:solidFill>
                      <a:schemeClr val="accent2">
                        <a:lumMod val="85000"/>
                        <a:alpha val="52000"/>
                      </a:schemeClr>
                    </a:solidFill>
                  </a:tcPr>
                </a:tc>
                <a:tc>
                  <a:txBody>
                    <a:bodyPr/>
                    <a:lstStyle/>
                    <a:p>
                      <a:pPr algn="ctr" rtl="0" fontAlgn="t"/>
                      <a:r>
                        <a:rPr lang="en-US" altLang="ko-KR" sz="1100" b="0">
                          <a:effectLst/>
                          <a:latin typeface="Arial" panose="020B0604020202020204" pitchFamily="34" charset="0"/>
                        </a:rPr>
                        <a:t>10</a:t>
                      </a:r>
                    </a:p>
                  </a:txBody>
                  <a:tcPr marL="19050" marR="19050" marT="0" marB="0" anchor="ctr">
                    <a:solidFill>
                      <a:schemeClr val="accent2">
                        <a:lumMod val="85000"/>
                        <a:alpha val="52000"/>
                      </a:schemeClr>
                    </a:solidFill>
                  </a:tcPr>
                </a:tc>
                <a:tc>
                  <a:txBody>
                    <a:bodyPr/>
                    <a:lstStyle/>
                    <a:p>
                      <a:pPr algn="ctr" rtl="0" fontAlgn="t"/>
                      <a:r>
                        <a:rPr lang="en-US" altLang="ko-KR" sz="1100" b="0" dirty="0">
                          <a:effectLst/>
                          <a:latin typeface="Arial" panose="020B0604020202020204" pitchFamily="34" charset="0"/>
                        </a:rPr>
                        <a:t>16</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1.00E-05</a:t>
                      </a:r>
                    </a:p>
                  </a:txBody>
                  <a:tcPr marL="19050" marR="19050" marT="0" marB="0" anchor="ctr">
                    <a:solidFill>
                      <a:schemeClr val="accent2">
                        <a:lumMod val="85000"/>
                        <a:alpha val="52000"/>
                      </a:schemeClr>
                    </a:solidFill>
                  </a:tcPr>
                </a:tc>
                <a:tc>
                  <a:txBody>
                    <a:bodyPr/>
                    <a:lstStyle/>
                    <a:p>
                      <a:pPr algn="ctr" rtl="0" fontAlgn="t"/>
                      <a:r>
                        <a:rPr lang="en-US" sz="1100" b="0" dirty="0">
                          <a:effectLst/>
                          <a:latin typeface="Arial" panose="020B0604020202020204" pitchFamily="34" charset="0"/>
                        </a:rPr>
                        <a:t>Adam</a:t>
                      </a:r>
                    </a:p>
                  </a:txBody>
                  <a:tcPr marL="19050" marR="19050" marT="0" marB="0" anchor="ctr">
                    <a:solidFill>
                      <a:schemeClr val="accent2">
                        <a:lumMod val="85000"/>
                        <a:alpha val="52000"/>
                      </a:schemeClr>
                    </a:solidFill>
                  </a:tcPr>
                </a:tc>
                <a:extLst>
                  <a:ext uri="{0D108BD9-81ED-4DB2-BD59-A6C34878D82A}">
                    <a16:rowId xmlns:a16="http://schemas.microsoft.com/office/drawing/2014/main" val="2189187203"/>
                  </a:ext>
                </a:extLst>
              </a:tr>
            </a:tbl>
          </a:graphicData>
        </a:graphic>
      </p:graphicFrame>
      <p:sp>
        <p:nvSpPr>
          <p:cNvPr id="7" name="직사각형 6">
            <a:extLst>
              <a:ext uri="{FF2B5EF4-FFF2-40B4-BE49-F238E27FC236}">
                <a16:creationId xmlns:a16="http://schemas.microsoft.com/office/drawing/2014/main" id="{26B123F8-6F17-2D10-9BD4-198B5EE1B3D6}"/>
              </a:ext>
            </a:extLst>
          </p:cNvPr>
          <p:cNvSpPr/>
          <p:nvPr/>
        </p:nvSpPr>
        <p:spPr>
          <a:xfrm>
            <a:off x="676600" y="2104715"/>
            <a:ext cx="7790797" cy="3678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652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71D86104-EB24-DB66-400E-CE3170230C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2001" y="934723"/>
            <a:ext cx="1260000" cy="1260000"/>
          </a:xfrm>
          <a:prstGeom prst="ellipse">
            <a:avLst/>
          </a:prstGeom>
          <a:ln w="63500" cap="rnd">
            <a:solidFill>
              <a:srgbClr val="333333"/>
            </a:solidFill>
          </a:ln>
          <a:effectLst>
            <a:outerShdw blurRad="76200" dir="13500000" sy="23000" kx="1200000" algn="br" rotWithShape="0">
              <a:prstClr val="black">
                <a:alpha val="20000"/>
              </a:prstClr>
            </a:outerShdw>
          </a:effectLst>
          <a:scene3d>
            <a:camera prst="orthographicFront"/>
            <a:lightRig rig="contrasting" dir="t">
              <a:rot lat="0" lon="0" rev="3000000"/>
            </a:lightRig>
          </a:scene3d>
          <a:sp3d contourW="7620">
            <a:bevelT w="95250" h="31750"/>
            <a:contourClr>
              <a:srgbClr val="333333"/>
            </a:contourClr>
          </a:sp3d>
        </p:spPr>
      </p:pic>
      <p:pic>
        <p:nvPicPr>
          <p:cNvPr id="9" name="그림 8">
            <a:extLst>
              <a:ext uri="{FF2B5EF4-FFF2-40B4-BE49-F238E27FC236}">
                <a16:creationId xmlns:a16="http://schemas.microsoft.com/office/drawing/2014/main" id="{0EF0D4FE-E315-C545-9182-CBB0A5BC5328}"/>
              </a:ext>
            </a:extLst>
          </p:cNvPr>
          <p:cNvPicPr>
            <a:picLocks noChangeAspect="1"/>
          </p:cNvPicPr>
          <p:nvPr/>
        </p:nvPicPr>
        <p:blipFill>
          <a:blip r:embed="rId3"/>
          <a:stretch>
            <a:fillRect/>
          </a:stretch>
        </p:blipFill>
        <p:spPr>
          <a:xfrm>
            <a:off x="262236" y="4543479"/>
            <a:ext cx="1680864" cy="427150"/>
          </a:xfrm>
          <a:prstGeom prst="rect">
            <a:avLst/>
          </a:prstGeom>
        </p:spPr>
      </p:pic>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71914" y="233078"/>
            <a:ext cx="7790797" cy="484748"/>
          </a:xfrm>
        </p:spPr>
        <p:txBody>
          <a:bodyPr/>
          <a:lstStyle/>
          <a:p>
            <a:r>
              <a:rPr lang="en-US" sz="3500" b="1" dirty="0"/>
              <a:t>Introducing our Team Members</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3</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94417" y="4543479"/>
            <a:ext cx="941916" cy="440988"/>
          </a:xfrm>
          <a:prstGeom prst="rect">
            <a:avLst/>
          </a:prstGeom>
        </p:spPr>
      </p:pic>
      <p:sp>
        <p:nvSpPr>
          <p:cNvPr id="14" name="TextBox 13">
            <a:extLst>
              <a:ext uri="{FF2B5EF4-FFF2-40B4-BE49-F238E27FC236}">
                <a16:creationId xmlns:a16="http://schemas.microsoft.com/office/drawing/2014/main" id="{E29AC755-ABB0-5600-1C1F-C37282023B98}"/>
              </a:ext>
            </a:extLst>
          </p:cNvPr>
          <p:cNvSpPr txBox="1"/>
          <p:nvPr/>
        </p:nvSpPr>
        <p:spPr>
          <a:xfrm>
            <a:off x="700469" y="2255289"/>
            <a:ext cx="2038030" cy="661720"/>
          </a:xfrm>
          <a:prstGeom prst="rect">
            <a:avLst/>
          </a:prstGeom>
          <a:noFill/>
        </p:spPr>
        <p:txBody>
          <a:bodyPr wrap="square">
            <a:spAutoFit/>
          </a:bodyPr>
          <a:lstStyle/>
          <a:p>
            <a:r>
              <a:rPr lang="en" altLang="ko-Kore-KR" sz="1300" b="1" dirty="0" err="1">
                <a:solidFill>
                  <a:srgbClr val="000000"/>
                </a:solidFill>
                <a:latin typeface="Acumin Pro"/>
              </a:rPr>
              <a:t>Heejun</a:t>
            </a:r>
            <a:r>
              <a:rPr lang="en" altLang="ko-Kore-KR" sz="1300" b="1" dirty="0">
                <a:solidFill>
                  <a:srgbClr val="000000"/>
                </a:solidFill>
                <a:latin typeface="Acumin Pro"/>
              </a:rPr>
              <a:t> Park</a:t>
            </a:r>
            <a:r>
              <a:rPr lang="ko-KR" altLang="en-US" sz="1300" b="1" dirty="0">
                <a:solidFill>
                  <a:srgbClr val="000000"/>
                </a:solidFill>
                <a:latin typeface="Acumin Pro"/>
              </a:rPr>
              <a:t> </a:t>
            </a:r>
            <a:r>
              <a:rPr lang="en-US" altLang="ko-KR" sz="1300" b="1" dirty="0">
                <a:solidFill>
                  <a:srgbClr val="000000"/>
                </a:solidFill>
                <a:latin typeface="Acumin Pro"/>
              </a:rPr>
              <a:t>(YODA)</a:t>
            </a:r>
            <a:r>
              <a:rPr lang="en" altLang="ko-Kore-KR" sz="1300" b="1" dirty="0">
                <a:solidFill>
                  <a:srgbClr val="000000"/>
                </a:solidFill>
                <a:latin typeface="Acumin Pro"/>
              </a:rPr>
              <a:t> </a:t>
            </a:r>
          </a:p>
          <a:p>
            <a:r>
              <a:rPr lang="en-US" altLang="ko-KR" sz="1200" dirty="0">
                <a:solidFill>
                  <a:srgbClr val="000000"/>
                </a:solidFill>
              </a:rPr>
              <a:t>Yonsei</a:t>
            </a:r>
            <a:r>
              <a:rPr lang="ko-KR" altLang="en-US" sz="1200" dirty="0">
                <a:solidFill>
                  <a:srgbClr val="000000"/>
                </a:solidFill>
              </a:rPr>
              <a:t> </a:t>
            </a:r>
            <a:r>
              <a:rPr lang="en-US" altLang="ko-KR" sz="1200" dirty="0">
                <a:solidFill>
                  <a:srgbClr val="000000"/>
                </a:solidFill>
              </a:rPr>
              <a:t>Univ.</a:t>
            </a:r>
          </a:p>
          <a:p>
            <a:r>
              <a:rPr lang="en" altLang="ko-Kore-KR" sz="1200" dirty="0">
                <a:solidFill>
                  <a:srgbClr val="000000"/>
                </a:solidFill>
              </a:rPr>
              <a:t>parkie0517@gmail.com</a:t>
            </a:r>
            <a:endParaRPr lang="ko-Kore-KR" altLang="en-US" sz="1200" dirty="0">
              <a:solidFill>
                <a:srgbClr val="000000"/>
              </a:solidFill>
            </a:endParaRPr>
          </a:p>
        </p:txBody>
      </p:sp>
      <p:sp>
        <p:nvSpPr>
          <p:cNvPr id="16" name="TextBox 15">
            <a:extLst>
              <a:ext uri="{FF2B5EF4-FFF2-40B4-BE49-F238E27FC236}">
                <a16:creationId xmlns:a16="http://schemas.microsoft.com/office/drawing/2014/main" id="{40A64C1D-43BC-3A61-FD54-7887D9937C8B}"/>
              </a:ext>
            </a:extLst>
          </p:cNvPr>
          <p:cNvSpPr txBox="1"/>
          <p:nvPr/>
        </p:nvSpPr>
        <p:spPr>
          <a:xfrm>
            <a:off x="4767934" y="2243542"/>
            <a:ext cx="2419762" cy="661720"/>
          </a:xfrm>
          <a:prstGeom prst="rect">
            <a:avLst/>
          </a:prstGeom>
          <a:noFill/>
        </p:spPr>
        <p:txBody>
          <a:bodyPr wrap="square">
            <a:spAutoFit/>
          </a:bodyPr>
          <a:lstStyle/>
          <a:p>
            <a:r>
              <a:rPr lang="en" altLang="ko-Kore-KR" sz="1300" b="1" dirty="0" err="1">
                <a:solidFill>
                  <a:srgbClr val="000000"/>
                </a:solidFill>
                <a:latin typeface="Acumin Pro"/>
              </a:rPr>
              <a:t>Hanbi</a:t>
            </a:r>
            <a:r>
              <a:rPr lang="en" altLang="ko-Kore-KR" sz="1300" b="1" dirty="0">
                <a:solidFill>
                  <a:srgbClr val="000000"/>
                </a:solidFill>
                <a:latin typeface="Acumin Pro"/>
              </a:rPr>
              <a:t> Kim (PHOENIX)</a:t>
            </a:r>
          </a:p>
          <a:p>
            <a:r>
              <a:rPr lang="en" altLang="ko-Kore-KR" sz="1200" dirty="0">
                <a:solidFill>
                  <a:srgbClr val="000000"/>
                </a:solidFill>
              </a:rPr>
              <a:t>Chungbuk Nat’l Univ.</a:t>
            </a:r>
          </a:p>
          <a:p>
            <a:r>
              <a:rPr lang="en" altLang="ko-Kore-KR" sz="1200" dirty="0">
                <a:solidFill>
                  <a:srgbClr val="000000"/>
                </a:solidFill>
              </a:rPr>
              <a:t>hanbikim20@g.cbnu.ac.kr</a:t>
            </a:r>
            <a:endParaRPr lang="ko-Kore-KR" altLang="en-US" sz="1200" dirty="0">
              <a:solidFill>
                <a:srgbClr val="000000"/>
              </a:solidFill>
            </a:endParaRPr>
          </a:p>
        </p:txBody>
      </p:sp>
      <p:sp>
        <p:nvSpPr>
          <p:cNvPr id="17" name="TextBox 16">
            <a:extLst>
              <a:ext uri="{FF2B5EF4-FFF2-40B4-BE49-F238E27FC236}">
                <a16:creationId xmlns:a16="http://schemas.microsoft.com/office/drawing/2014/main" id="{AD9F0268-BF21-2EEE-7D3D-A86DD262FBD6}"/>
              </a:ext>
            </a:extLst>
          </p:cNvPr>
          <p:cNvSpPr txBox="1"/>
          <p:nvPr/>
        </p:nvSpPr>
        <p:spPr>
          <a:xfrm>
            <a:off x="6734552" y="2243541"/>
            <a:ext cx="2294645" cy="661720"/>
          </a:xfrm>
          <a:prstGeom prst="rect">
            <a:avLst/>
          </a:prstGeom>
          <a:noFill/>
        </p:spPr>
        <p:txBody>
          <a:bodyPr wrap="square">
            <a:spAutoFit/>
          </a:bodyPr>
          <a:lstStyle/>
          <a:p>
            <a:r>
              <a:rPr lang="en" altLang="ko-Kore-KR" sz="1300" b="1" dirty="0">
                <a:solidFill>
                  <a:srgbClr val="000000"/>
                </a:solidFill>
                <a:latin typeface="Acumin Pro"/>
              </a:rPr>
              <a:t>Seokhyeon Heo (EASY)</a:t>
            </a:r>
            <a:r>
              <a:rPr lang="en" altLang="ko-Kore-KR" sz="1300" dirty="0">
                <a:solidFill>
                  <a:srgbClr val="000000"/>
                </a:solidFill>
                <a:latin typeface="Acumin Pro"/>
              </a:rPr>
              <a:t> </a:t>
            </a:r>
          </a:p>
          <a:p>
            <a:r>
              <a:rPr lang="en" altLang="ko-Kore-KR" sz="1200" dirty="0">
                <a:solidFill>
                  <a:srgbClr val="000000"/>
                </a:solidFill>
              </a:rPr>
              <a:t>Jeju Nat’l Univ.</a:t>
            </a:r>
          </a:p>
          <a:p>
            <a:r>
              <a:rPr lang="en" altLang="ko-Kore-KR" sz="1200" dirty="0">
                <a:solidFill>
                  <a:srgbClr val="000000"/>
                </a:solidFill>
              </a:rPr>
              <a:t>gj4535@gmail.com</a:t>
            </a:r>
            <a:endParaRPr lang="ko-Kore-KR" altLang="en-US" sz="1200" dirty="0">
              <a:solidFill>
                <a:srgbClr val="000000"/>
              </a:solidFill>
            </a:endParaRPr>
          </a:p>
        </p:txBody>
      </p:sp>
      <p:sp>
        <p:nvSpPr>
          <p:cNvPr id="19" name="TextBox 18">
            <a:extLst>
              <a:ext uri="{FF2B5EF4-FFF2-40B4-BE49-F238E27FC236}">
                <a16:creationId xmlns:a16="http://schemas.microsoft.com/office/drawing/2014/main" id="{85C5DA14-2FDD-BF71-5EC8-37594258A566}"/>
              </a:ext>
            </a:extLst>
          </p:cNvPr>
          <p:cNvSpPr txBox="1"/>
          <p:nvPr/>
        </p:nvSpPr>
        <p:spPr>
          <a:xfrm>
            <a:off x="3738391" y="4289712"/>
            <a:ext cx="2324239" cy="661720"/>
          </a:xfrm>
          <a:prstGeom prst="rect">
            <a:avLst/>
          </a:prstGeom>
          <a:noFill/>
        </p:spPr>
        <p:txBody>
          <a:bodyPr wrap="square">
            <a:spAutoFit/>
          </a:bodyPr>
          <a:lstStyle/>
          <a:p>
            <a:r>
              <a:rPr lang="en" altLang="ko-Kore-KR" sz="1300" b="1" dirty="0">
                <a:solidFill>
                  <a:srgbClr val="000000"/>
                </a:solidFill>
                <a:latin typeface="Acumin Pro"/>
              </a:rPr>
              <a:t>Jeffrey Tsai (</a:t>
            </a:r>
            <a:r>
              <a:rPr lang="en-US" altLang="ko-Kore-KR" sz="1300" b="1" dirty="0">
                <a:solidFill>
                  <a:srgbClr val="000000"/>
                </a:solidFill>
                <a:latin typeface="Acumin Pro"/>
              </a:rPr>
              <a:t>GOKU</a:t>
            </a:r>
            <a:r>
              <a:rPr lang="en" altLang="ko-Kore-KR" sz="1300" b="1" dirty="0">
                <a:solidFill>
                  <a:srgbClr val="000000"/>
                </a:solidFill>
                <a:latin typeface="Acumin Pro"/>
              </a:rPr>
              <a:t>)</a:t>
            </a:r>
          </a:p>
          <a:p>
            <a:r>
              <a:rPr lang="en-US" altLang="ko-Kore-KR" sz="1200" dirty="0">
                <a:solidFill>
                  <a:srgbClr val="000000"/>
                </a:solidFill>
              </a:rPr>
              <a:t>Purdue </a:t>
            </a:r>
            <a:r>
              <a:rPr lang="en" altLang="ko-Kore-KR" sz="1200" dirty="0">
                <a:solidFill>
                  <a:srgbClr val="000000"/>
                </a:solidFill>
              </a:rPr>
              <a:t>Univ.</a:t>
            </a:r>
          </a:p>
          <a:p>
            <a:r>
              <a:rPr lang="en" altLang="ko-Kore-KR" sz="1200" dirty="0">
                <a:solidFill>
                  <a:srgbClr val="000000"/>
                </a:solidFill>
              </a:rPr>
              <a:t>jeffrey051622@gmail.com</a:t>
            </a:r>
          </a:p>
        </p:txBody>
      </p:sp>
      <p:sp>
        <p:nvSpPr>
          <p:cNvPr id="20" name="TextBox 19">
            <a:extLst>
              <a:ext uri="{FF2B5EF4-FFF2-40B4-BE49-F238E27FC236}">
                <a16:creationId xmlns:a16="http://schemas.microsoft.com/office/drawing/2014/main" id="{21FABF67-731C-B794-7F16-F006C34E56E9}"/>
              </a:ext>
            </a:extLst>
          </p:cNvPr>
          <p:cNvSpPr txBox="1"/>
          <p:nvPr/>
        </p:nvSpPr>
        <p:spPr>
          <a:xfrm>
            <a:off x="1680519" y="4248702"/>
            <a:ext cx="1945705" cy="661720"/>
          </a:xfrm>
          <a:prstGeom prst="rect">
            <a:avLst/>
          </a:prstGeom>
          <a:noFill/>
        </p:spPr>
        <p:txBody>
          <a:bodyPr wrap="square">
            <a:spAutoFit/>
          </a:bodyPr>
          <a:lstStyle/>
          <a:p>
            <a:r>
              <a:rPr lang="en-US" altLang="ko-KR" sz="1300" b="1" dirty="0" err="1">
                <a:solidFill>
                  <a:srgbClr val="000000"/>
                </a:solidFill>
                <a:latin typeface="Acumin Pro"/>
              </a:rPr>
              <a:t>Jeongho</a:t>
            </a:r>
            <a:r>
              <a:rPr lang="en" altLang="ko-Kore-KR" sz="1300" b="1" dirty="0">
                <a:solidFill>
                  <a:srgbClr val="000000"/>
                </a:solidFill>
                <a:latin typeface="Acumin Pro"/>
              </a:rPr>
              <a:t> H</a:t>
            </a:r>
            <a:r>
              <a:rPr lang="en-US" altLang="ko-KR" sz="1300" b="1" dirty="0">
                <a:solidFill>
                  <a:srgbClr val="000000"/>
                </a:solidFill>
                <a:latin typeface="Acumin Pro"/>
              </a:rPr>
              <a:t>a</a:t>
            </a:r>
            <a:r>
              <a:rPr lang="en" altLang="ko-Kore-KR" sz="1300" b="1" dirty="0">
                <a:solidFill>
                  <a:srgbClr val="000000"/>
                </a:solidFill>
                <a:latin typeface="Acumin Pro"/>
              </a:rPr>
              <a:t> (</a:t>
            </a:r>
            <a:r>
              <a:rPr lang="en-US" altLang="ko-KR" sz="1300" b="1" dirty="0">
                <a:solidFill>
                  <a:srgbClr val="000000"/>
                </a:solidFill>
                <a:latin typeface="Acumin Pro"/>
              </a:rPr>
              <a:t>JAY</a:t>
            </a:r>
            <a:r>
              <a:rPr lang="en" altLang="ko-Kore-KR" sz="1300" b="1" dirty="0">
                <a:solidFill>
                  <a:srgbClr val="000000"/>
                </a:solidFill>
                <a:latin typeface="Acumin Pro"/>
              </a:rPr>
              <a:t>)</a:t>
            </a:r>
            <a:r>
              <a:rPr lang="en" altLang="ko-Kore-KR" sz="1300" dirty="0">
                <a:solidFill>
                  <a:srgbClr val="000000"/>
                </a:solidFill>
                <a:latin typeface="Acumin Pro"/>
              </a:rPr>
              <a:t> </a:t>
            </a:r>
          </a:p>
          <a:p>
            <a:r>
              <a:rPr lang="en" altLang="ko-Kore-KR" sz="1200" dirty="0">
                <a:solidFill>
                  <a:srgbClr val="000000"/>
                </a:solidFill>
              </a:rPr>
              <a:t>Jeju Nat’l Univ.</a:t>
            </a:r>
          </a:p>
          <a:p>
            <a:r>
              <a:rPr lang="en" altLang="ko-Kore-KR" sz="1200" dirty="0">
                <a:solidFill>
                  <a:srgbClr val="000000"/>
                </a:solidFill>
              </a:rPr>
              <a:t>hjh4212@naver.com</a:t>
            </a:r>
            <a:endParaRPr lang="ko-Kore-KR" altLang="en-US" sz="1200" dirty="0">
              <a:solidFill>
                <a:srgbClr val="000000"/>
              </a:solidFill>
            </a:endParaRPr>
          </a:p>
        </p:txBody>
      </p:sp>
      <p:pic>
        <p:nvPicPr>
          <p:cNvPr id="21" name="그림 20" descr="사람, 남자, 벽, 서있는이(가) 표시된 사진&#10;&#10;자동 생성된 설명">
            <a:extLst>
              <a:ext uri="{FF2B5EF4-FFF2-40B4-BE49-F238E27FC236}">
                <a16:creationId xmlns:a16="http://schemas.microsoft.com/office/drawing/2014/main" id="{A95448AD-4514-171C-DC76-6A0790B04B8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03"/>
          <a:stretch/>
        </p:blipFill>
        <p:spPr>
          <a:xfrm>
            <a:off x="3939618" y="2976813"/>
            <a:ext cx="1260000" cy="1260000"/>
          </a:xfrm>
          <a:prstGeom prst="ellipse">
            <a:avLst/>
          </a:prstGeom>
          <a:ln w="63500" cap="rnd">
            <a:solidFill>
              <a:srgbClr val="333333"/>
            </a:solidFill>
          </a:ln>
          <a:effectLst>
            <a:outerShdw blurRad="76200" dir="13500000" sy="23000" kx="1200000" algn="br" rotWithShape="0">
              <a:prstClr val="black">
                <a:alpha val="20000"/>
              </a:prstClr>
            </a:outerShdw>
          </a:effectLst>
          <a:scene3d>
            <a:camera prst="orthographicFront"/>
            <a:lightRig rig="contrasting" dir="t">
              <a:rot lat="0" lon="0" rev="3000000"/>
            </a:lightRig>
          </a:scene3d>
          <a:sp3d contourW="7620">
            <a:bevelT w="95250" h="31750"/>
            <a:contourClr>
              <a:srgbClr val="333333"/>
            </a:contourClr>
          </a:sp3d>
        </p:spPr>
      </p:pic>
      <p:pic>
        <p:nvPicPr>
          <p:cNvPr id="22" name="그림 21" descr="사람이(가) 표시된 사진&#10;&#10;자동 생성된 설명">
            <a:extLst>
              <a:ext uri="{FF2B5EF4-FFF2-40B4-BE49-F238E27FC236}">
                <a16:creationId xmlns:a16="http://schemas.microsoft.com/office/drawing/2014/main" id="{02748AE2-76C8-D8C7-B2F7-F0E92E9CA86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462"/>
          <a:stretch/>
        </p:blipFill>
        <p:spPr>
          <a:xfrm>
            <a:off x="4983649" y="927219"/>
            <a:ext cx="1260000" cy="1260000"/>
          </a:xfrm>
          <a:prstGeom prst="ellipse">
            <a:avLst/>
          </a:prstGeom>
          <a:ln w="63500" cap="rnd">
            <a:solidFill>
              <a:srgbClr val="333333"/>
            </a:solidFill>
          </a:ln>
          <a:effectLst>
            <a:outerShdw blurRad="76200" dir="13500000" sy="23000" kx="1200000" algn="br" rotWithShape="0">
              <a:prstClr val="black">
                <a:alpha val="20000"/>
              </a:prstClr>
            </a:outerShdw>
          </a:effectLst>
          <a:scene3d>
            <a:camera prst="orthographicFront"/>
            <a:lightRig rig="contrasting" dir="t">
              <a:rot lat="0" lon="0" rev="3000000"/>
            </a:lightRig>
          </a:scene3d>
          <a:sp3d contourW="7620">
            <a:bevelT w="95250" h="31750"/>
            <a:contourClr>
              <a:srgbClr val="333333"/>
            </a:contourClr>
          </a:sp3d>
        </p:spPr>
      </p:pic>
      <p:pic>
        <p:nvPicPr>
          <p:cNvPr id="23" name="그림 22" descr="사람, 벽, 실내이(가) 표시된 사진&#10;&#10;자동 생성된 설명">
            <a:extLst>
              <a:ext uri="{FF2B5EF4-FFF2-40B4-BE49-F238E27FC236}">
                <a16:creationId xmlns:a16="http://schemas.microsoft.com/office/drawing/2014/main" id="{BF073B5A-C9A9-D0FD-F52D-011E0825BBD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617"/>
          <a:stretch/>
        </p:blipFill>
        <p:spPr>
          <a:xfrm rot="16200000">
            <a:off x="884154" y="921341"/>
            <a:ext cx="1260000" cy="1260000"/>
          </a:xfrm>
          <a:prstGeom prst="ellipse">
            <a:avLst/>
          </a:prstGeom>
          <a:ln w="63500" cap="rnd">
            <a:solidFill>
              <a:srgbClr val="333333"/>
            </a:solidFill>
          </a:ln>
          <a:effectLst>
            <a:outerShdw blurRad="76200" dir="13500000" sy="23000" kx="1200000" algn="br" rotWithShape="0">
              <a:prstClr val="black">
                <a:alpha val="20000"/>
              </a:prstClr>
            </a:outerShdw>
          </a:effectLst>
          <a:scene3d>
            <a:camera prst="orthographicFront"/>
            <a:lightRig rig="contrasting" dir="t">
              <a:rot lat="0" lon="0" rev="3000000"/>
            </a:lightRig>
          </a:scene3d>
          <a:sp3d contourW="7620">
            <a:bevelT w="95250" h="31750"/>
            <a:contourClr>
              <a:srgbClr val="333333"/>
            </a:contourClr>
          </a:sp3d>
        </p:spPr>
      </p:pic>
      <p:pic>
        <p:nvPicPr>
          <p:cNvPr id="24" name="그림 23" descr="사람, 젊은, 검은색, 가장이(가) 표시된 사진&#10;&#10;자동 생성된 설명">
            <a:extLst>
              <a:ext uri="{FF2B5EF4-FFF2-40B4-BE49-F238E27FC236}">
                <a16:creationId xmlns:a16="http://schemas.microsoft.com/office/drawing/2014/main" id="{1F47F928-C150-8E6A-70A9-04351B54C5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35297" y="927219"/>
            <a:ext cx="1260000" cy="1260000"/>
          </a:xfrm>
          <a:prstGeom prst="ellipse">
            <a:avLst/>
          </a:prstGeom>
          <a:ln w="63500" cap="rnd">
            <a:solidFill>
              <a:srgbClr val="333333"/>
            </a:solidFill>
          </a:ln>
          <a:effectLst>
            <a:outerShdw blurRad="76200" dir="13500000" sy="23000" kx="1200000" algn="br" rotWithShape="0">
              <a:prstClr val="black">
                <a:alpha val="20000"/>
              </a:prstClr>
            </a:outerShdw>
          </a:effectLst>
          <a:scene3d>
            <a:camera prst="orthographicFront"/>
            <a:lightRig rig="contrasting" dir="t">
              <a:rot lat="0" lon="0" rev="3000000"/>
            </a:lightRig>
          </a:scene3d>
          <a:sp3d contourW="7620">
            <a:bevelT w="95250" h="31750"/>
            <a:contourClr>
              <a:srgbClr val="333333"/>
            </a:contourClr>
          </a:sp3d>
        </p:spPr>
      </p:pic>
      <p:pic>
        <p:nvPicPr>
          <p:cNvPr id="25" name="그림 24" descr="사람, 벽, 소년, 실내이(가) 표시된 사진&#10;&#10;자동 생성된 설명">
            <a:extLst>
              <a:ext uri="{FF2B5EF4-FFF2-40B4-BE49-F238E27FC236}">
                <a16:creationId xmlns:a16="http://schemas.microsoft.com/office/drawing/2014/main" id="{38EC0FB3-E135-8AB1-B3F8-7191BDFDF75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82230" y="2983387"/>
            <a:ext cx="1260000" cy="1260000"/>
          </a:xfrm>
          <a:prstGeom prst="ellipse">
            <a:avLst/>
          </a:prstGeom>
          <a:ln w="63500" cap="rnd">
            <a:solidFill>
              <a:srgbClr val="333333"/>
            </a:solidFill>
          </a:ln>
          <a:effectLst>
            <a:outerShdw blurRad="76200" dir="13500000" sy="23000" kx="1200000" algn="br" rotWithShape="0">
              <a:prstClr val="black">
                <a:alpha val="20000"/>
              </a:prstClr>
            </a:outerShdw>
          </a:effectLst>
          <a:scene3d>
            <a:camera prst="orthographicFront"/>
            <a:lightRig rig="contrasting" dir="t">
              <a:rot lat="0" lon="0" rev="3000000"/>
            </a:lightRig>
          </a:scene3d>
          <a:sp3d contourW="7620">
            <a:bevelT w="95250" h="31750"/>
            <a:contourClr>
              <a:srgbClr val="333333"/>
            </a:contourClr>
          </a:sp3d>
        </p:spPr>
      </p:pic>
      <p:pic>
        <p:nvPicPr>
          <p:cNvPr id="27" name="그림 26" descr="사람, 정장, 남자, 착용이(가) 표시된 사진&#10;&#10;자동 생성된 설명">
            <a:extLst>
              <a:ext uri="{FF2B5EF4-FFF2-40B4-BE49-F238E27FC236}">
                <a16:creationId xmlns:a16="http://schemas.microsoft.com/office/drawing/2014/main" id="{638AAACE-3247-E409-7224-5FDA63CAEA6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215" t="-409"/>
          <a:stretch/>
        </p:blipFill>
        <p:spPr>
          <a:xfrm>
            <a:off x="5997006" y="2988702"/>
            <a:ext cx="1260000" cy="1260000"/>
          </a:xfrm>
          <a:prstGeom prst="ellipse">
            <a:avLst/>
          </a:prstGeom>
          <a:ln w="63500" cap="rnd">
            <a:solidFill>
              <a:srgbClr val="333333"/>
            </a:solidFill>
          </a:ln>
          <a:effectLst>
            <a:outerShdw blurRad="76200" dir="13500000" sy="23000" kx="1200000" algn="br" rotWithShape="0">
              <a:prstClr val="black">
                <a:alpha val="20000"/>
              </a:prst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7D3D3399-F62F-698D-8379-3D7AEC28B466}"/>
              </a:ext>
            </a:extLst>
          </p:cNvPr>
          <p:cNvSpPr txBox="1"/>
          <p:nvPr/>
        </p:nvSpPr>
        <p:spPr>
          <a:xfrm>
            <a:off x="2561196" y="2255036"/>
            <a:ext cx="2547821" cy="661720"/>
          </a:xfrm>
          <a:prstGeom prst="rect">
            <a:avLst/>
          </a:prstGeom>
          <a:noFill/>
        </p:spPr>
        <p:txBody>
          <a:bodyPr wrap="square">
            <a:spAutoFit/>
          </a:bodyPr>
          <a:lstStyle/>
          <a:p>
            <a:r>
              <a:rPr lang="en-US" altLang="ko-Kore-KR" sz="1300" b="1" dirty="0" err="1">
                <a:solidFill>
                  <a:srgbClr val="000000"/>
                </a:solidFill>
                <a:latin typeface="Acumin Pro"/>
              </a:rPr>
              <a:t>Taeyun</a:t>
            </a:r>
            <a:r>
              <a:rPr lang="en-US" altLang="ko-Kore-KR" sz="1300" b="1" dirty="0">
                <a:solidFill>
                  <a:srgbClr val="000000"/>
                </a:solidFill>
                <a:latin typeface="Acumin Pro"/>
              </a:rPr>
              <a:t> Kim </a:t>
            </a:r>
            <a:r>
              <a:rPr lang="en-US" altLang="ko-KR" sz="1300" b="1">
                <a:solidFill>
                  <a:srgbClr val="000000"/>
                </a:solidFill>
                <a:latin typeface="Acumin Pro"/>
              </a:rPr>
              <a:t>(KAMTAE</a:t>
            </a:r>
            <a:r>
              <a:rPr lang="en-US" altLang="ko-KR" sz="1300" b="1" dirty="0">
                <a:solidFill>
                  <a:srgbClr val="000000"/>
                </a:solidFill>
                <a:latin typeface="Acumin Pro"/>
              </a:rPr>
              <a:t>)</a:t>
            </a:r>
            <a:r>
              <a:rPr lang="en" altLang="ko-Kore-KR" sz="1300" b="1" dirty="0">
                <a:solidFill>
                  <a:srgbClr val="000000"/>
                </a:solidFill>
                <a:latin typeface="Acumin Pro"/>
              </a:rPr>
              <a:t> </a:t>
            </a:r>
          </a:p>
          <a:p>
            <a:r>
              <a:rPr lang="en" altLang="ko-Kore-KR" sz="1200" dirty="0">
                <a:solidFill>
                  <a:srgbClr val="000000"/>
                </a:solidFill>
              </a:rPr>
              <a:t>Jeju Nat’l Univ.</a:t>
            </a:r>
          </a:p>
          <a:p>
            <a:r>
              <a:rPr lang="en-US" altLang="ko-Kore-KR" sz="1200" dirty="0">
                <a:solidFill>
                  <a:srgbClr val="000000"/>
                </a:solidFill>
              </a:rPr>
              <a:t>persimm0ncrack@gmail.com</a:t>
            </a:r>
            <a:endParaRPr lang="ko-Kore-KR" altLang="en-US" sz="1200" dirty="0">
              <a:solidFill>
                <a:srgbClr val="000000"/>
              </a:solidFill>
            </a:endParaRPr>
          </a:p>
        </p:txBody>
      </p:sp>
      <p:sp>
        <p:nvSpPr>
          <p:cNvPr id="4" name="TextBox 3">
            <a:extLst>
              <a:ext uri="{FF2B5EF4-FFF2-40B4-BE49-F238E27FC236}">
                <a16:creationId xmlns:a16="http://schemas.microsoft.com/office/drawing/2014/main" id="{D610143F-3323-5C1E-C852-786E47EF659C}"/>
              </a:ext>
            </a:extLst>
          </p:cNvPr>
          <p:cNvSpPr txBox="1"/>
          <p:nvPr/>
        </p:nvSpPr>
        <p:spPr>
          <a:xfrm>
            <a:off x="5825633" y="4281576"/>
            <a:ext cx="2093194" cy="661720"/>
          </a:xfrm>
          <a:prstGeom prst="rect">
            <a:avLst/>
          </a:prstGeom>
          <a:noFill/>
        </p:spPr>
        <p:txBody>
          <a:bodyPr wrap="square">
            <a:spAutoFit/>
          </a:bodyPr>
          <a:lstStyle/>
          <a:p>
            <a:r>
              <a:rPr lang="en" altLang="ko-Kore-KR" sz="1300" b="1" dirty="0">
                <a:solidFill>
                  <a:srgbClr val="000000"/>
                </a:solidFill>
                <a:latin typeface="Acumin Pro"/>
              </a:rPr>
              <a:t>Kyungrock Kwon (ROCK)</a:t>
            </a:r>
            <a:endParaRPr lang="en" altLang="ko-Kore-KR" sz="1300" dirty="0">
              <a:solidFill>
                <a:srgbClr val="000000"/>
              </a:solidFill>
              <a:latin typeface="Acumin Pro"/>
            </a:endParaRPr>
          </a:p>
          <a:p>
            <a:r>
              <a:rPr lang="en-US" altLang="ko-Kore-KR" sz="1200" dirty="0">
                <a:solidFill>
                  <a:srgbClr val="000000"/>
                </a:solidFill>
              </a:rPr>
              <a:t>Purdue Univ.</a:t>
            </a:r>
          </a:p>
          <a:p>
            <a:r>
              <a:rPr lang="en-US" altLang="ko-Kore-KR" sz="1200" dirty="0">
                <a:solidFill>
                  <a:srgbClr val="000000"/>
                </a:solidFill>
              </a:rPr>
              <a:t>kyungrock99@gmail.com</a:t>
            </a:r>
          </a:p>
        </p:txBody>
      </p:sp>
    </p:spTree>
    <p:extLst>
      <p:ext uri="{BB962C8B-B14F-4D97-AF65-F5344CB8AC3E}">
        <p14:creationId xmlns:p14="http://schemas.microsoft.com/office/powerpoint/2010/main" val="3673597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a:t>
            </a:r>
            <a:r>
              <a:rPr lang="en-US" sz="3500" b="1" dirty="0"/>
              <a:t> </a:t>
            </a:r>
            <a:r>
              <a:rPr lang="en-US" sz="2800" b="1" dirty="0"/>
              <a:t>EfficientNetV2-L</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30</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28981"/>
            <a:ext cx="1036108" cy="440988"/>
          </a:xfrm>
          <a:prstGeom prst="rect">
            <a:avLst/>
          </a:prstGeom>
        </p:spPr>
      </p:pic>
      <p:pic>
        <p:nvPicPr>
          <p:cNvPr id="8" name="그림 7">
            <a:extLst>
              <a:ext uri="{FF2B5EF4-FFF2-40B4-BE49-F238E27FC236}">
                <a16:creationId xmlns:a16="http://schemas.microsoft.com/office/drawing/2014/main" id="{C61A8EE6-E115-47A9-6EA8-F970C6D360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00334" y="945373"/>
            <a:ext cx="6143328" cy="3583608"/>
          </a:xfrm>
          <a:prstGeom prst="rect">
            <a:avLst/>
          </a:prstGeom>
        </p:spPr>
      </p:pic>
    </p:spTree>
    <p:extLst>
      <p:ext uri="{BB962C8B-B14F-4D97-AF65-F5344CB8AC3E}">
        <p14:creationId xmlns:p14="http://schemas.microsoft.com/office/powerpoint/2010/main" val="756762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Models </a:t>
            </a:r>
            <a:r>
              <a:rPr lang="en-US" sz="2800" b="1" dirty="0"/>
              <a:t>– EfficientNetV2-L</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31</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28981"/>
            <a:ext cx="1036108" cy="440988"/>
          </a:xfrm>
          <a:prstGeom prst="rect">
            <a:avLst/>
          </a:prstGeom>
        </p:spPr>
      </p:pic>
      <p:graphicFrame>
        <p:nvGraphicFramePr>
          <p:cNvPr id="9" name="표 9">
            <a:extLst>
              <a:ext uri="{FF2B5EF4-FFF2-40B4-BE49-F238E27FC236}">
                <a16:creationId xmlns:a16="http://schemas.microsoft.com/office/drawing/2014/main" id="{6A3E3AD9-2432-7DD0-4E41-548CA00BA25E}"/>
              </a:ext>
            </a:extLst>
          </p:cNvPr>
          <p:cNvGraphicFramePr>
            <a:graphicFrameLocks noGrp="1"/>
          </p:cNvGraphicFramePr>
          <p:nvPr/>
        </p:nvGraphicFramePr>
        <p:xfrm>
          <a:off x="533398" y="1551845"/>
          <a:ext cx="3888699" cy="2743197"/>
        </p:xfrm>
        <a:graphic>
          <a:graphicData uri="http://schemas.openxmlformats.org/drawingml/2006/table">
            <a:tbl>
              <a:tblPr firstRow="1" bandRow="1">
                <a:tableStyleId>{5C22544A-7EE6-4342-B048-85BDC9FD1C3A}</a:tableStyleId>
              </a:tblPr>
              <a:tblGrid>
                <a:gridCol w="1296233">
                  <a:extLst>
                    <a:ext uri="{9D8B030D-6E8A-4147-A177-3AD203B41FA5}">
                      <a16:colId xmlns:a16="http://schemas.microsoft.com/office/drawing/2014/main" val="1486711823"/>
                    </a:ext>
                  </a:extLst>
                </a:gridCol>
                <a:gridCol w="1296233">
                  <a:extLst>
                    <a:ext uri="{9D8B030D-6E8A-4147-A177-3AD203B41FA5}">
                      <a16:colId xmlns:a16="http://schemas.microsoft.com/office/drawing/2014/main" val="484447549"/>
                    </a:ext>
                  </a:extLst>
                </a:gridCol>
                <a:gridCol w="1296233">
                  <a:extLst>
                    <a:ext uri="{9D8B030D-6E8A-4147-A177-3AD203B41FA5}">
                      <a16:colId xmlns:a16="http://schemas.microsoft.com/office/drawing/2014/main" val="627382215"/>
                    </a:ext>
                  </a:extLst>
                </a:gridCol>
              </a:tblGrid>
              <a:tr h="528755">
                <a:tc>
                  <a:txBody>
                    <a:bodyPr/>
                    <a:lstStyle/>
                    <a:p>
                      <a:pPr algn="ctr" latinLnBrk="1"/>
                      <a:endParaRPr lang="ko-KR" altLang="en-US" dirty="0"/>
                    </a:p>
                  </a:txBody>
                  <a:tcPr anchor="ctr">
                    <a:solidFill>
                      <a:schemeClr val="accent2">
                        <a:lumMod val="75000"/>
                      </a:schemeClr>
                    </a:solidFill>
                  </a:tcPr>
                </a:tc>
                <a:tc>
                  <a:txBody>
                    <a:bodyPr/>
                    <a:lstStyle/>
                    <a:p>
                      <a:pPr algn="ctr" latinLnBrk="1"/>
                      <a:r>
                        <a:rPr lang="en-US" altLang="ko-KR" dirty="0" err="1"/>
                        <a:t>Test_loss</a:t>
                      </a:r>
                      <a:endParaRPr lang="ko-KR" altLang="en-US" dirty="0"/>
                    </a:p>
                  </a:txBody>
                  <a:tcPr anchor="ctr">
                    <a:solidFill>
                      <a:schemeClr val="accent2">
                        <a:lumMod val="75000"/>
                      </a:schemeClr>
                    </a:solidFill>
                  </a:tcPr>
                </a:tc>
                <a:tc>
                  <a:txBody>
                    <a:bodyPr/>
                    <a:lstStyle/>
                    <a:p>
                      <a:pPr algn="ctr" latinLnBrk="1"/>
                      <a:r>
                        <a:rPr lang="en-US" altLang="ko-KR" dirty="0" err="1"/>
                        <a:t>Test_accuracy</a:t>
                      </a:r>
                      <a:endParaRPr lang="ko-KR" altLang="en-US" dirty="0"/>
                    </a:p>
                  </a:txBody>
                  <a:tcPr anchor="ctr">
                    <a:solidFill>
                      <a:schemeClr val="accent2">
                        <a:lumMod val="75000"/>
                      </a:schemeClr>
                    </a:solidFill>
                  </a:tcPr>
                </a:tc>
                <a:extLst>
                  <a:ext uri="{0D108BD9-81ED-4DB2-BD59-A6C34878D82A}">
                    <a16:rowId xmlns:a16="http://schemas.microsoft.com/office/drawing/2014/main" val="571025888"/>
                  </a:ext>
                </a:extLst>
              </a:tr>
              <a:tr h="659813">
                <a:tc>
                  <a:txBody>
                    <a:bodyPr/>
                    <a:lstStyle/>
                    <a:p>
                      <a:pPr algn="ctr" latinLnBrk="1"/>
                      <a:r>
                        <a:rPr lang="en-US" altLang="ko-KR" dirty="0"/>
                        <a:t>3Classes</a:t>
                      </a:r>
                      <a:endParaRPr lang="ko-KR" altLang="en-US" dirty="0"/>
                    </a:p>
                  </a:txBody>
                  <a:tcPr anchor="ctr">
                    <a:solidFill>
                      <a:schemeClr val="accent2">
                        <a:lumMod val="85000"/>
                        <a:alpha val="52000"/>
                      </a:schemeClr>
                    </a:solidFill>
                  </a:tcPr>
                </a:tc>
                <a:tc>
                  <a:txBody>
                    <a:bodyPr/>
                    <a:lstStyle/>
                    <a:p>
                      <a:pPr algn="ctr" latinLnBrk="1"/>
                      <a:r>
                        <a:rPr lang="en-US" altLang="ko-KR" dirty="0"/>
                        <a:t>0.9365</a:t>
                      </a:r>
                      <a:endParaRPr lang="ko-KR" altLang="en-US" dirty="0"/>
                    </a:p>
                  </a:txBody>
                  <a:tcPr anchor="ctr">
                    <a:solidFill>
                      <a:schemeClr val="accent2">
                        <a:lumMod val="85000"/>
                        <a:alpha val="52000"/>
                      </a:schemeClr>
                    </a:solidFill>
                  </a:tcPr>
                </a:tc>
                <a:tc>
                  <a:txBody>
                    <a:bodyPr/>
                    <a:lstStyle/>
                    <a:p>
                      <a:pPr algn="ctr" latinLnBrk="1"/>
                      <a:r>
                        <a:rPr lang="en-US" altLang="ko-KR" dirty="0"/>
                        <a:t>57.67</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1134935082"/>
                  </a:ext>
                </a:extLst>
              </a:tr>
              <a:tr h="659813">
                <a:tc>
                  <a:txBody>
                    <a:bodyPr/>
                    <a:lstStyle/>
                    <a:p>
                      <a:pPr algn="ctr" latinLnBrk="1"/>
                      <a:r>
                        <a:rPr lang="en-US" altLang="ko-KR" dirty="0"/>
                        <a:t>9Classes</a:t>
                      </a:r>
                      <a:endParaRPr lang="ko-KR" altLang="en-US" dirty="0"/>
                    </a:p>
                  </a:txBody>
                  <a:tcPr anchor="ctr">
                    <a:solidFill>
                      <a:schemeClr val="accent2">
                        <a:lumMod val="85000"/>
                        <a:alpha val="52000"/>
                      </a:schemeClr>
                    </a:solidFill>
                  </a:tcPr>
                </a:tc>
                <a:tc>
                  <a:txBody>
                    <a:bodyPr/>
                    <a:lstStyle/>
                    <a:p>
                      <a:pPr algn="ctr" latinLnBrk="1"/>
                      <a:r>
                        <a:rPr lang="en-US" altLang="ko-KR" dirty="0"/>
                        <a:t>1.1805</a:t>
                      </a:r>
                      <a:endParaRPr lang="ko-KR" altLang="en-US" dirty="0"/>
                    </a:p>
                  </a:txBody>
                  <a:tcPr anchor="ctr">
                    <a:solidFill>
                      <a:schemeClr val="accent2">
                        <a:lumMod val="85000"/>
                        <a:alpha val="52000"/>
                      </a:schemeClr>
                    </a:solidFill>
                  </a:tcPr>
                </a:tc>
                <a:tc>
                  <a:txBody>
                    <a:bodyPr/>
                    <a:lstStyle/>
                    <a:p>
                      <a:pPr algn="ctr" latinLnBrk="1"/>
                      <a:r>
                        <a:rPr lang="en-US" altLang="ko-KR" dirty="0"/>
                        <a:t>39.61</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489591977"/>
                  </a:ext>
                </a:extLst>
              </a:tr>
              <a:tr h="894816">
                <a:tc>
                  <a:txBody>
                    <a:bodyPr/>
                    <a:lstStyle/>
                    <a:p>
                      <a:pPr algn="ctr" latinLnBrk="1"/>
                      <a:r>
                        <a:rPr lang="en-US" altLang="ko-KR" dirty="0"/>
                        <a:t>Linear Regression</a:t>
                      </a:r>
                      <a:endParaRPr lang="ko-KR" altLang="en-US" dirty="0"/>
                    </a:p>
                  </a:txBody>
                  <a:tcPr anchor="ctr">
                    <a:solidFill>
                      <a:schemeClr val="accent2">
                        <a:lumMod val="85000"/>
                        <a:alpha val="52000"/>
                      </a:schemeClr>
                    </a:solidFill>
                  </a:tcPr>
                </a:tc>
                <a:tc>
                  <a:txBody>
                    <a:bodyPr/>
                    <a:lstStyle/>
                    <a:p>
                      <a:pPr algn="ctr" latinLnBrk="1"/>
                      <a:r>
                        <a:rPr lang="en-US" altLang="ko-KR" dirty="0"/>
                        <a:t>0.9235</a:t>
                      </a:r>
                      <a:endParaRPr lang="ko-KR" altLang="en-US" dirty="0"/>
                    </a:p>
                  </a:txBody>
                  <a:tcPr anchor="ctr">
                    <a:solidFill>
                      <a:schemeClr val="accent2">
                        <a:lumMod val="85000"/>
                        <a:alpha val="52000"/>
                      </a:schemeClr>
                    </a:solidFill>
                  </a:tcPr>
                </a:tc>
                <a:tc>
                  <a:txBody>
                    <a:bodyPr/>
                    <a:lstStyle/>
                    <a:p>
                      <a:pPr algn="ctr" latinLnBrk="1"/>
                      <a:r>
                        <a:rPr lang="en-US" altLang="ko-KR" dirty="0"/>
                        <a:t>41.58</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424222270"/>
                  </a:ext>
                </a:extLst>
              </a:tr>
            </a:tbl>
          </a:graphicData>
        </a:graphic>
      </p:graphicFrame>
      <p:graphicFrame>
        <p:nvGraphicFramePr>
          <p:cNvPr id="3" name="차트 2">
            <a:extLst>
              <a:ext uri="{FF2B5EF4-FFF2-40B4-BE49-F238E27FC236}">
                <a16:creationId xmlns:a16="http://schemas.microsoft.com/office/drawing/2014/main" id="{68CD485C-94B0-E163-D187-4B1CE82E1AE5}"/>
              </a:ext>
            </a:extLst>
          </p:cNvPr>
          <p:cNvGraphicFramePr>
            <a:graphicFrameLocks/>
          </p:cNvGraphicFramePr>
          <p:nvPr/>
        </p:nvGraphicFramePr>
        <p:xfrm>
          <a:off x="4571999" y="1553235"/>
          <a:ext cx="4140485" cy="2741807"/>
        </p:xfrm>
        <a:graphic>
          <a:graphicData uri="http://schemas.openxmlformats.org/drawingml/2006/chart">
            <c:chart xmlns:c="http://schemas.openxmlformats.org/drawingml/2006/chart" xmlns:r="http://schemas.openxmlformats.org/officeDocument/2006/relationships" r:id="rId4"/>
          </a:graphicData>
        </a:graphic>
      </p:graphicFrame>
      <p:sp>
        <p:nvSpPr>
          <p:cNvPr id="4" name="직사각형 3">
            <a:extLst>
              <a:ext uri="{FF2B5EF4-FFF2-40B4-BE49-F238E27FC236}">
                <a16:creationId xmlns:a16="http://schemas.microsoft.com/office/drawing/2014/main" id="{43A64267-12DD-F2E2-AFA0-9FAEAA522F07}"/>
              </a:ext>
            </a:extLst>
          </p:cNvPr>
          <p:cNvSpPr/>
          <p:nvPr/>
        </p:nvSpPr>
        <p:spPr>
          <a:xfrm>
            <a:off x="533398" y="2081396"/>
            <a:ext cx="3888698" cy="6618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4555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876978-AA38-664B-A1BA-AE23FDCA3755}"/>
              </a:ext>
            </a:extLst>
          </p:cNvPr>
          <p:cNvSpPr>
            <a:spLocks noGrp="1"/>
          </p:cNvSpPr>
          <p:nvPr>
            <p:ph type="sldNum" sz="quarter" idx="12"/>
          </p:nvPr>
        </p:nvSpPr>
        <p:spPr/>
        <p:txBody>
          <a:bodyPr/>
          <a:lstStyle/>
          <a:p>
            <a:fld id="{8A7A6979-0714-4377-B894-6BE4C2D6E202}" type="slidenum">
              <a:rPr lang="en-US" smtClean="0"/>
              <a:pPr/>
              <a:t>32</a:t>
            </a:fld>
            <a:endParaRPr lang="en-US" dirty="0"/>
          </a:p>
        </p:txBody>
      </p:sp>
      <p:pic>
        <p:nvPicPr>
          <p:cNvPr id="12" name="그림 11">
            <a:extLst>
              <a:ext uri="{FF2B5EF4-FFF2-40B4-BE49-F238E27FC236}">
                <a16:creationId xmlns:a16="http://schemas.microsoft.com/office/drawing/2014/main" id="{F7F76A8B-456F-857F-BC94-A58B1D1F8A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29703" y="187192"/>
            <a:ext cx="266152" cy="1026037"/>
          </a:xfrm>
          <a:prstGeom prst="rect">
            <a:avLst/>
          </a:prstGeom>
        </p:spPr>
      </p:pic>
      <p:pic>
        <p:nvPicPr>
          <p:cNvPr id="13" name="그림 12">
            <a:extLst>
              <a:ext uri="{FF2B5EF4-FFF2-40B4-BE49-F238E27FC236}">
                <a16:creationId xmlns:a16="http://schemas.microsoft.com/office/drawing/2014/main" id="{AEAD9575-BAB7-3262-3AF4-6E609F1E69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98638" y="4543479"/>
            <a:ext cx="1037695" cy="440988"/>
          </a:xfrm>
          <a:prstGeom prst="rect">
            <a:avLst/>
          </a:prstGeom>
        </p:spPr>
      </p:pic>
      <p:pic>
        <p:nvPicPr>
          <p:cNvPr id="39" name="그림 38">
            <a:extLst>
              <a:ext uri="{FF2B5EF4-FFF2-40B4-BE49-F238E27FC236}">
                <a16:creationId xmlns:a16="http://schemas.microsoft.com/office/drawing/2014/main" id="{1DBEF52E-A413-4A53-05B8-9B1DD2200F34}"/>
              </a:ext>
            </a:extLst>
          </p:cNvPr>
          <p:cNvPicPr>
            <a:picLocks noChangeAspect="1"/>
          </p:cNvPicPr>
          <p:nvPr/>
        </p:nvPicPr>
        <p:blipFill>
          <a:blip r:embed="rId4"/>
          <a:stretch>
            <a:fillRect/>
          </a:stretch>
        </p:blipFill>
        <p:spPr>
          <a:xfrm>
            <a:off x="357903" y="187192"/>
            <a:ext cx="266152" cy="4045063"/>
          </a:xfrm>
          <a:prstGeom prst="rect">
            <a:avLst/>
          </a:prstGeom>
        </p:spPr>
      </p:pic>
      <p:grpSp>
        <p:nvGrpSpPr>
          <p:cNvPr id="3" name="그룹 2">
            <a:extLst>
              <a:ext uri="{FF2B5EF4-FFF2-40B4-BE49-F238E27FC236}">
                <a16:creationId xmlns:a16="http://schemas.microsoft.com/office/drawing/2014/main" id="{76D5FF40-F5E6-CFF0-D34B-449A49839004}"/>
              </a:ext>
            </a:extLst>
          </p:cNvPr>
          <p:cNvGrpSpPr/>
          <p:nvPr/>
        </p:nvGrpSpPr>
        <p:grpSpPr>
          <a:xfrm>
            <a:off x="886781" y="1538039"/>
            <a:ext cx="7370438" cy="2067422"/>
            <a:chOff x="766097" y="1664319"/>
            <a:chExt cx="7370438" cy="2067422"/>
          </a:xfrm>
        </p:grpSpPr>
        <p:sp>
          <p:nvSpPr>
            <p:cNvPr id="10" name="Text Placeholder 3">
              <a:extLst>
                <a:ext uri="{FF2B5EF4-FFF2-40B4-BE49-F238E27FC236}">
                  <a16:creationId xmlns:a16="http://schemas.microsoft.com/office/drawing/2014/main" id="{CFA22704-FBA2-B17B-2FD6-A29371587756}"/>
                </a:ext>
              </a:extLst>
            </p:cNvPr>
            <p:cNvSpPr txBox="1">
              <a:spLocks/>
            </p:cNvSpPr>
            <p:nvPr/>
          </p:nvSpPr>
          <p:spPr>
            <a:xfrm>
              <a:off x="2503097" y="1664319"/>
              <a:ext cx="5633438" cy="2067422"/>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l">
                <a:buNone/>
              </a:pPr>
              <a:r>
                <a:rPr lang="en" altLang="ko-Kore-KR" sz="4000" i="0" dirty="0">
                  <a:solidFill>
                    <a:srgbClr val="000000"/>
                  </a:solidFill>
                  <a:effectLst/>
                </a:rPr>
                <a:t>Hybrid Machine Learning</a:t>
              </a:r>
            </a:p>
            <a:p>
              <a:pPr marL="0" indent="0" algn="l">
                <a:buNone/>
              </a:pPr>
              <a:r>
                <a:rPr lang="en" altLang="ko-Kore-KR" sz="2400" dirty="0">
                  <a:solidFill>
                    <a:srgbClr val="000000"/>
                  </a:solidFill>
                </a:rPr>
                <a:t>- Structure</a:t>
              </a:r>
            </a:p>
            <a:p>
              <a:pPr marL="0" indent="0" algn="l">
                <a:buNone/>
              </a:pPr>
              <a:r>
                <a:rPr lang="en" altLang="ko-Kore-KR" sz="2400" dirty="0">
                  <a:solidFill>
                    <a:srgbClr val="000000"/>
                  </a:solidFill>
                </a:rPr>
                <a:t>- Models</a:t>
              </a:r>
            </a:p>
            <a:p>
              <a:pPr marL="0" indent="0" algn="l">
                <a:buNone/>
              </a:pPr>
              <a:r>
                <a:rPr lang="en" altLang="ko-Kore-KR" sz="2400" dirty="0">
                  <a:solidFill>
                    <a:srgbClr val="000000"/>
                  </a:solidFill>
                </a:rPr>
                <a:t>- Result</a:t>
              </a:r>
            </a:p>
            <a:p>
              <a:pPr marL="0" indent="0" algn="l">
                <a:buNone/>
              </a:pPr>
              <a:endParaRPr lang="en" altLang="ko-Kore-KR" sz="2400" i="0" dirty="0">
                <a:solidFill>
                  <a:srgbClr val="000000"/>
                </a:solidFill>
                <a:effectLst/>
              </a:endParaRPr>
            </a:p>
          </p:txBody>
        </p:sp>
        <p:sp>
          <p:nvSpPr>
            <p:cNvPr id="7" name="사각형: 둥근 모서리 6">
              <a:extLst>
                <a:ext uri="{FF2B5EF4-FFF2-40B4-BE49-F238E27FC236}">
                  <a16:creationId xmlns:a16="http://schemas.microsoft.com/office/drawing/2014/main" id="{47C063B4-D50B-1312-3B83-F43C933E1586}"/>
                </a:ext>
              </a:extLst>
            </p:cNvPr>
            <p:cNvSpPr/>
            <p:nvPr/>
          </p:nvSpPr>
          <p:spPr>
            <a:xfrm>
              <a:off x="766097" y="1761750"/>
              <a:ext cx="1620000" cy="1620000"/>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a:p>
          </p:txBody>
        </p:sp>
        <p:pic>
          <p:nvPicPr>
            <p:cNvPr id="5" name="그림 4">
              <a:extLst>
                <a:ext uri="{FF2B5EF4-FFF2-40B4-BE49-F238E27FC236}">
                  <a16:creationId xmlns:a16="http://schemas.microsoft.com/office/drawing/2014/main" id="{8E448CFF-1A2B-8708-5FA9-C3C5E7ECB6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3097" y="1883615"/>
              <a:ext cx="1386000" cy="1386000"/>
            </a:xfrm>
            <a:prstGeom prst="rect">
              <a:avLst/>
            </a:prstGeom>
          </p:spPr>
        </p:pic>
      </p:grpSp>
    </p:spTree>
    <p:extLst>
      <p:ext uri="{BB962C8B-B14F-4D97-AF65-F5344CB8AC3E}">
        <p14:creationId xmlns:p14="http://schemas.microsoft.com/office/powerpoint/2010/main" val="4046840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HML</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33</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grpSp>
        <p:nvGrpSpPr>
          <p:cNvPr id="10" name="그룹 9">
            <a:extLst>
              <a:ext uri="{FF2B5EF4-FFF2-40B4-BE49-F238E27FC236}">
                <a16:creationId xmlns:a16="http://schemas.microsoft.com/office/drawing/2014/main" id="{77ECCA4A-D924-AD26-4848-6926F00DA970}"/>
              </a:ext>
            </a:extLst>
          </p:cNvPr>
          <p:cNvGrpSpPr/>
          <p:nvPr/>
        </p:nvGrpSpPr>
        <p:grpSpPr>
          <a:xfrm>
            <a:off x="4228454" y="1102184"/>
            <a:ext cx="4245880" cy="3114003"/>
            <a:chOff x="4569909" y="1096073"/>
            <a:chExt cx="4245880" cy="2758643"/>
          </a:xfrm>
        </p:grpSpPr>
        <p:pic>
          <p:nvPicPr>
            <p:cNvPr id="9" name="그림 8">
              <a:extLst>
                <a:ext uri="{FF2B5EF4-FFF2-40B4-BE49-F238E27FC236}">
                  <a16:creationId xmlns:a16="http://schemas.microsoft.com/office/drawing/2014/main" id="{991D73EC-4B9D-27CD-4974-04F92A8489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9909" y="2140294"/>
              <a:ext cx="4245880" cy="1714422"/>
            </a:xfrm>
            <a:prstGeom prst="rect">
              <a:avLst/>
            </a:prstGeom>
          </p:spPr>
        </p:pic>
        <p:sp>
          <p:nvSpPr>
            <p:cNvPr id="3" name="Subtitle 5">
              <a:extLst>
                <a:ext uri="{FF2B5EF4-FFF2-40B4-BE49-F238E27FC236}">
                  <a16:creationId xmlns:a16="http://schemas.microsoft.com/office/drawing/2014/main" id="{64552DE1-B5BD-9CF8-D7C6-E7CD281E44E8}"/>
                </a:ext>
              </a:extLst>
            </p:cNvPr>
            <p:cNvSpPr txBox="1">
              <a:spLocks/>
            </p:cNvSpPr>
            <p:nvPr/>
          </p:nvSpPr>
          <p:spPr>
            <a:xfrm>
              <a:off x="5264408" y="1096073"/>
              <a:ext cx="2512047" cy="3716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1pPr>
              <a:lvl2pPr marL="0" marR="0" indent="3429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2pPr>
              <a:lvl3pPr marL="0" marR="0" indent="6858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3pPr>
              <a:lvl4pPr marL="0" marR="0" indent="10287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4pPr>
              <a:lvl5pPr marL="0" marR="0" indent="13716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5pPr>
              <a:lvl6pPr marL="1000125"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6pPr>
              <a:lvl7pPr marL="1128712"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7pPr>
              <a:lvl8pPr marL="1257300"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8pPr>
              <a:lvl9pPr marL="138588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9pPr>
            </a:lstStyle>
            <a:p>
              <a:pPr algn="ctr" hangingPunct="1"/>
              <a:r>
                <a:rPr lang="en-US" sz="2400" dirty="0">
                  <a:solidFill>
                    <a:schemeClr val="tx1"/>
                  </a:solidFill>
                </a:rPr>
                <a:t> Feature Extraction</a:t>
              </a:r>
            </a:p>
          </p:txBody>
        </p:sp>
      </p:grpSp>
      <p:grpSp>
        <p:nvGrpSpPr>
          <p:cNvPr id="8" name="그룹 7">
            <a:extLst>
              <a:ext uri="{FF2B5EF4-FFF2-40B4-BE49-F238E27FC236}">
                <a16:creationId xmlns:a16="http://schemas.microsoft.com/office/drawing/2014/main" id="{9AFA263F-090E-9200-5559-C48C750C3BD6}"/>
              </a:ext>
            </a:extLst>
          </p:cNvPr>
          <p:cNvGrpSpPr/>
          <p:nvPr/>
        </p:nvGrpSpPr>
        <p:grpSpPr>
          <a:xfrm>
            <a:off x="923024" y="1102184"/>
            <a:ext cx="2512047" cy="3114003"/>
            <a:chOff x="901160" y="1097786"/>
            <a:chExt cx="2512047" cy="3114003"/>
          </a:xfrm>
        </p:grpSpPr>
        <p:sp>
          <p:nvSpPr>
            <p:cNvPr id="4" name="Subtitle 5">
              <a:extLst>
                <a:ext uri="{FF2B5EF4-FFF2-40B4-BE49-F238E27FC236}">
                  <a16:creationId xmlns:a16="http://schemas.microsoft.com/office/drawing/2014/main" id="{C6808175-42F5-9139-CBE6-AC1633E3D14A}"/>
                </a:ext>
              </a:extLst>
            </p:cNvPr>
            <p:cNvSpPr txBox="1">
              <a:spLocks/>
            </p:cNvSpPr>
            <p:nvPr/>
          </p:nvSpPr>
          <p:spPr>
            <a:xfrm>
              <a:off x="901160" y="1097786"/>
              <a:ext cx="2512047" cy="3716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1pPr>
              <a:lvl2pPr marL="0" marR="0" indent="3429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2pPr>
              <a:lvl3pPr marL="0" marR="0" indent="6858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3pPr>
              <a:lvl4pPr marL="0" marR="0" indent="10287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4pPr>
              <a:lvl5pPr marL="0" marR="0" indent="13716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5pPr>
              <a:lvl6pPr marL="1000125"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6pPr>
              <a:lvl7pPr marL="1128712"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7pPr>
              <a:lvl8pPr marL="1257300"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8pPr>
              <a:lvl9pPr marL="138588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9pPr>
            </a:lstStyle>
            <a:p>
              <a:pPr algn="ctr" hangingPunct="1"/>
              <a:r>
                <a:rPr lang="en-US" sz="2400" dirty="0">
                  <a:solidFill>
                    <a:schemeClr val="tx1"/>
                  </a:solidFill>
                </a:rPr>
                <a:t> Combining strengths</a:t>
              </a:r>
            </a:p>
          </p:txBody>
        </p:sp>
        <p:pic>
          <p:nvPicPr>
            <p:cNvPr id="7" name="그림 33">
              <a:extLst>
                <a:ext uri="{FF2B5EF4-FFF2-40B4-BE49-F238E27FC236}">
                  <a16:creationId xmlns:a16="http://schemas.microsoft.com/office/drawing/2014/main" id="{1B25AB61-FF98-5391-D22C-04E95B3160A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78035" y="1783222"/>
              <a:ext cx="1358298" cy="2428567"/>
            </a:xfrm>
            <a:prstGeom prst="round2SameRect">
              <a:avLst/>
            </a:prstGeom>
          </p:spPr>
        </p:pic>
      </p:grpSp>
    </p:spTree>
    <p:extLst>
      <p:ext uri="{BB962C8B-B14F-4D97-AF65-F5344CB8AC3E}">
        <p14:creationId xmlns:p14="http://schemas.microsoft.com/office/powerpoint/2010/main" val="4173131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HML </a:t>
            </a:r>
            <a:r>
              <a:rPr lang="en-US" sz="2800" b="1" dirty="0"/>
              <a:t>- Structure</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34</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pic>
        <p:nvPicPr>
          <p:cNvPr id="3" name="그림 2">
            <a:extLst>
              <a:ext uri="{FF2B5EF4-FFF2-40B4-BE49-F238E27FC236}">
                <a16:creationId xmlns:a16="http://schemas.microsoft.com/office/drawing/2014/main" id="{D480CF61-C610-DA03-9284-58C74DEC7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5657" y="815076"/>
            <a:ext cx="6792685" cy="3820885"/>
          </a:xfrm>
          <a:prstGeom prst="rect">
            <a:avLst/>
          </a:prstGeom>
        </p:spPr>
      </p:pic>
      <p:sp>
        <p:nvSpPr>
          <p:cNvPr id="10" name="Bent Arrow 9">
            <a:extLst>
              <a:ext uri="{FF2B5EF4-FFF2-40B4-BE49-F238E27FC236}">
                <a16:creationId xmlns:a16="http://schemas.microsoft.com/office/drawing/2014/main" id="{28E2A8F0-2F65-8F4F-FA34-1B6BE13F4750}"/>
              </a:ext>
            </a:extLst>
          </p:cNvPr>
          <p:cNvSpPr/>
          <p:nvPr/>
        </p:nvSpPr>
        <p:spPr>
          <a:xfrm rot="5400000">
            <a:off x="5814331" y="753640"/>
            <a:ext cx="575778" cy="3060442"/>
          </a:xfrm>
          <a:prstGeom prst="ben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20A882F9-989C-DAAF-5F79-8C04BB9F9F66}"/>
              </a:ext>
            </a:extLst>
          </p:cNvPr>
          <p:cNvSpPr/>
          <p:nvPr/>
        </p:nvSpPr>
        <p:spPr>
          <a:xfrm>
            <a:off x="6821747" y="2603634"/>
            <a:ext cx="1314547" cy="144585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01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HML</a:t>
            </a:r>
            <a:r>
              <a:rPr lang="en-US" sz="2800" b="1" dirty="0"/>
              <a:t> - Models</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35</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graphicFrame>
        <p:nvGraphicFramePr>
          <p:cNvPr id="3" name="표 8">
            <a:extLst>
              <a:ext uri="{FF2B5EF4-FFF2-40B4-BE49-F238E27FC236}">
                <a16:creationId xmlns:a16="http://schemas.microsoft.com/office/drawing/2014/main" id="{F2F8E649-0B2D-C341-628E-DC4B71D42FFE}"/>
              </a:ext>
            </a:extLst>
          </p:cNvPr>
          <p:cNvGraphicFramePr>
            <a:graphicFrameLocks noGrp="1"/>
          </p:cNvGraphicFramePr>
          <p:nvPr/>
        </p:nvGraphicFramePr>
        <p:xfrm>
          <a:off x="2318281" y="1517219"/>
          <a:ext cx="4612735" cy="1082270"/>
        </p:xfrm>
        <a:graphic>
          <a:graphicData uri="http://schemas.openxmlformats.org/drawingml/2006/table">
            <a:tbl>
              <a:tblPr/>
              <a:tblGrid>
                <a:gridCol w="2160612">
                  <a:extLst>
                    <a:ext uri="{9D8B030D-6E8A-4147-A177-3AD203B41FA5}">
                      <a16:colId xmlns:a16="http://schemas.microsoft.com/office/drawing/2014/main" val="293880738"/>
                    </a:ext>
                  </a:extLst>
                </a:gridCol>
                <a:gridCol w="873359">
                  <a:extLst>
                    <a:ext uri="{9D8B030D-6E8A-4147-A177-3AD203B41FA5}">
                      <a16:colId xmlns:a16="http://schemas.microsoft.com/office/drawing/2014/main" val="3579948162"/>
                    </a:ext>
                  </a:extLst>
                </a:gridCol>
                <a:gridCol w="817375">
                  <a:extLst>
                    <a:ext uri="{9D8B030D-6E8A-4147-A177-3AD203B41FA5}">
                      <a16:colId xmlns:a16="http://schemas.microsoft.com/office/drawing/2014/main" val="2515130211"/>
                    </a:ext>
                  </a:extLst>
                </a:gridCol>
                <a:gridCol w="761389">
                  <a:extLst>
                    <a:ext uri="{9D8B030D-6E8A-4147-A177-3AD203B41FA5}">
                      <a16:colId xmlns:a16="http://schemas.microsoft.com/office/drawing/2014/main" val="3002152901"/>
                    </a:ext>
                  </a:extLst>
                </a:gridCol>
              </a:tblGrid>
              <a:tr h="395030">
                <a:tc>
                  <a:txBody>
                    <a:bodyPr/>
                    <a:lstStyle/>
                    <a:p>
                      <a:pPr algn="ctr"/>
                      <a:r>
                        <a:rPr lang="en" sz="1000" b="1" dirty="0">
                          <a:solidFill>
                            <a:srgbClr val="000000"/>
                          </a:solidFill>
                          <a:effectLst/>
                          <a:latin typeface="Helvetica Neue" panose="02000503000000020004" pitchFamily="2" charset="0"/>
                        </a:rPr>
                        <a:t>Model</a:t>
                      </a:r>
                      <a:endParaRPr lang="en" sz="1000" dirty="0">
                        <a:effectLst/>
                      </a:endParaRPr>
                    </a:p>
                  </a:txBody>
                  <a:tcPr marL="26812" marR="26812" marT="26812" marB="26812" anchor="ctr">
                    <a:lnL w="190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 sz="1000" b="1" dirty="0">
                          <a:solidFill>
                            <a:srgbClr val="000000"/>
                          </a:solidFill>
                          <a:effectLst/>
                          <a:latin typeface="Helvetica Neue" panose="02000503000000020004" pitchFamily="2" charset="0"/>
                        </a:rPr>
                        <a:t>MAE</a:t>
                      </a:r>
                      <a:endParaRPr lang="en" sz="1000" dirty="0">
                        <a:effectLst/>
                      </a:endParaRPr>
                    </a:p>
                  </a:txBody>
                  <a:tcPr marL="26812" marR="26812" marT="26812" marB="268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 sz="1000" b="1" dirty="0">
                          <a:solidFill>
                            <a:srgbClr val="000000"/>
                          </a:solidFill>
                          <a:effectLst/>
                          <a:latin typeface="Helvetica Neue" panose="02000503000000020004" pitchFamily="2" charset="0"/>
                        </a:rPr>
                        <a:t>MSE</a:t>
                      </a:r>
                      <a:endParaRPr lang="en" sz="1000" dirty="0">
                        <a:effectLst/>
                      </a:endParaRPr>
                    </a:p>
                  </a:txBody>
                  <a:tcPr marL="26812" marR="26812" marT="26812" marB="268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 sz="1000" b="1" dirty="0">
                          <a:solidFill>
                            <a:srgbClr val="000000"/>
                          </a:solidFill>
                          <a:effectLst/>
                          <a:latin typeface="Helvetica Neue" panose="02000503000000020004" pitchFamily="2" charset="0"/>
                        </a:rPr>
                        <a:t>RMSE</a:t>
                      </a:r>
                      <a:endParaRPr lang="en" sz="1000" dirty="0">
                        <a:effectLst/>
                      </a:endParaRPr>
                    </a:p>
                  </a:txBody>
                  <a:tcPr marL="26812" marR="26812" marT="26812" marB="26812" anchor="ctr">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15870065"/>
                  </a:ext>
                </a:extLst>
              </a:tr>
              <a:tr h="687240">
                <a:tc>
                  <a:txBody>
                    <a:bodyPr/>
                    <a:lstStyle/>
                    <a:p>
                      <a:pPr algn="l"/>
                      <a:r>
                        <a:rPr lang="en" altLang="ko-Kore-KR" sz="1200" b="1" dirty="0">
                          <a:solidFill>
                            <a:srgbClr val="000000"/>
                          </a:solidFill>
                          <a:effectLst/>
                          <a:latin typeface="Helvetica Neue" panose="02000503000000020004" pitchFamily="2" charset="0"/>
                        </a:rPr>
                        <a:t>Random Forest Regressor</a:t>
                      </a:r>
                      <a:endParaRPr lang="en" altLang="ko-Kore-KR" sz="1200" dirty="0">
                        <a:effectLst/>
                      </a:endParaRPr>
                    </a:p>
                  </a:txBody>
                  <a:tcPr marL="26812" marR="26812" marT="26812" marB="26812" anchor="ctr">
                    <a:lnL w="190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ko-Kore-KR" sz="1200" dirty="0">
                          <a:solidFill>
                            <a:srgbClr val="000000"/>
                          </a:solidFill>
                          <a:effectLst/>
                          <a:latin typeface="Helvetica Neue" panose="02000503000000020004" pitchFamily="2" charset="0"/>
                        </a:rPr>
                        <a:t>0.8948</a:t>
                      </a:r>
                      <a:endParaRPr lang="ko-Kore-KR" altLang="en-US" sz="1200" dirty="0">
                        <a:effectLst/>
                      </a:endParaRPr>
                    </a:p>
                  </a:txBody>
                  <a:tcPr marL="26812" marR="26812" marT="26812" marB="268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ko-Kore-KR" sz="1200" dirty="0">
                          <a:solidFill>
                            <a:srgbClr val="000000"/>
                          </a:solidFill>
                          <a:effectLst/>
                          <a:latin typeface="Helvetica Neue" panose="02000503000000020004" pitchFamily="2" charset="0"/>
                        </a:rPr>
                        <a:t>1.3042</a:t>
                      </a:r>
                      <a:endParaRPr lang="ko-Kore-KR" altLang="en-US" sz="1200" dirty="0">
                        <a:effectLst/>
                      </a:endParaRPr>
                    </a:p>
                  </a:txBody>
                  <a:tcPr marL="26812" marR="26812" marT="26812" marB="268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ko-Kore-KR" sz="1200" dirty="0">
                          <a:solidFill>
                            <a:srgbClr val="000000"/>
                          </a:solidFill>
                          <a:effectLst/>
                          <a:latin typeface="Helvetica Neue" panose="02000503000000020004" pitchFamily="2" charset="0"/>
                        </a:rPr>
                        <a:t>1.1434</a:t>
                      </a:r>
                      <a:endParaRPr lang="ko-Kore-KR" altLang="en-US" sz="1200" dirty="0">
                        <a:effectLst/>
                      </a:endParaRPr>
                    </a:p>
                  </a:txBody>
                  <a:tcPr marL="26812" marR="26812" marT="26812" marB="26812" anchor="ctr">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5426106"/>
                  </a:ext>
                </a:extLst>
              </a:tr>
            </a:tbl>
          </a:graphicData>
        </a:graphic>
      </p:graphicFrame>
      <p:graphicFrame>
        <p:nvGraphicFramePr>
          <p:cNvPr id="4" name="표 9">
            <a:extLst>
              <a:ext uri="{FF2B5EF4-FFF2-40B4-BE49-F238E27FC236}">
                <a16:creationId xmlns:a16="http://schemas.microsoft.com/office/drawing/2014/main" id="{E8245C84-B27B-2FC5-9B23-2B53090AFC71}"/>
              </a:ext>
            </a:extLst>
          </p:cNvPr>
          <p:cNvGraphicFramePr>
            <a:graphicFrameLocks noGrp="1"/>
          </p:cNvGraphicFramePr>
          <p:nvPr/>
        </p:nvGraphicFramePr>
        <p:xfrm>
          <a:off x="2550498" y="3194155"/>
          <a:ext cx="4056874" cy="1191965"/>
        </p:xfrm>
        <a:graphic>
          <a:graphicData uri="http://schemas.openxmlformats.org/drawingml/2006/table">
            <a:tbl>
              <a:tblPr firstRow="1" bandRow="1">
                <a:tableStyleId>{5C22544A-7EE6-4342-B048-85BDC9FD1C3A}</a:tableStyleId>
              </a:tblPr>
              <a:tblGrid>
                <a:gridCol w="1119238">
                  <a:extLst>
                    <a:ext uri="{9D8B030D-6E8A-4147-A177-3AD203B41FA5}">
                      <a16:colId xmlns:a16="http://schemas.microsoft.com/office/drawing/2014/main" val="1486711823"/>
                    </a:ext>
                  </a:extLst>
                </a:gridCol>
                <a:gridCol w="1468818">
                  <a:extLst>
                    <a:ext uri="{9D8B030D-6E8A-4147-A177-3AD203B41FA5}">
                      <a16:colId xmlns:a16="http://schemas.microsoft.com/office/drawing/2014/main" val="484447549"/>
                    </a:ext>
                  </a:extLst>
                </a:gridCol>
                <a:gridCol w="1468818">
                  <a:extLst>
                    <a:ext uri="{9D8B030D-6E8A-4147-A177-3AD203B41FA5}">
                      <a16:colId xmlns:a16="http://schemas.microsoft.com/office/drawing/2014/main" val="627382215"/>
                    </a:ext>
                  </a:extLst>
                </a:gridCol>
              </a:tblGrid>
              <a:tr h="585715">
                <a:tc>
                  <a:txBody>
                    <a:bodyPr/>
                    <a:lstStyle/>
                    <a:p>
                      <a:pPr algn="ctr" latinLnBrk="1"/>
                      <a:endParaRPr lang="ko-KR" altLang="en-US" dirty="0"/>
                    </a:p>
                  </a:txBody>
                  <a:tcPr anchor="ctr">
                    <a:solidFill>
                      <a:schemeClr val="accent2">
                        <a:lumMod val="75000"/>
                      </a:schemeClr>
                    </a:solidFill>
                  </a:tcPr>
                </a:tc>
                <a:tc>
                  <a:txBody>
                    <a:bodyPr/>
                    <a:lstStyle/>
                    <a:p>
                      <a:pPr algn="ctr" latinLnBrk="1"/>
                      <a:r>
                        <a:rPr lang="en-US" altLang="ko-KR" dirty="0" err="1"/>
                        <a:t>Test_loss</a:t>
                      </a:r>
                      <a:endParaRPr lang="ko-KR" altLang="en-US" dirty="0"/>
                    </a:p>
                  </a:txBody>
                  <a:tcPr anchor="ctr">
                    <a:solidFill>
                      <a:schemeClr val="accent2">
                        <a:lumMod val="75000"/>
                      </a:schemeClr>
                    </a:solidFill>
                  </a:tcPr>
                </a:tc>
                <a:tc>
                  <a:txBody>
                    <a:bodyPr/>
                    <a:lstStyle/>
                    <a:p>
                      <a:pPr algn="ctr" latinLnBrk="1"/>
                      <a:r>
                        <a:rPr lang="en-US" altLang="ko-KR" dirty="0" err="1"/>
                        <a:t>Test_accuracy</a:t>
                      </a:r>
                      <a:endParaRPr lang="ko-KR" altLang="en-US" dirty="0"/>
                    </a:p>
                  </a:txBody>
                  <a:tcPr anchor="ctr">
                    <a:solidFill>
                      <a:schemeClr val="accent2">
                        <a:lumMod val="75000"/>
                      </a:schemeClr>
                    </a:solidFill>
                  </a:tcPr>
                </a:tc>
                <a:extLst>
                  <a:ext uri="{0D108BD9-81ED-4DB2-BD59-A6C34878D82A}">
                    <a16:rowId xmlns:a16="http://schemas.microsoft.com/office/drawing/2014/main" val="571025888"/>
                  </a:ext>
                </a:extLst>
              </a:tr>
              <a:tr h="606250">
                <a:tc>
                  <a:txBody>
                    <a:bodyPr/>
                    <a:lstStyle/>
                    <a:p>
                      <a:pPr algn="l" latinLnBrk="1"/>
                      <a:r>
                        <a:rPr lang="en-US" altLang="ko-KR" dirty="0"/>
                        <a:t>3 Classes</a:t>
                      </a:r>
                      <a:endParaRPr lang="ko-KR" altLang="en-US" dirty="0"/>
                    </a:p>
                  </a:txBody>
                  <a:tcPr anchor="ctr">
                    <a:solidFill>
                      <a:schemeClr val="accent2">
                        <a:lumMod val="85000"/>
                        <a:alpha val="52000"/>
                      </a:schemeClr>
                    </a:solidFill>
                  </a:tcPr>
                </a:tc>
                <a:tc>
                  <a:txBody>
                    <a:bodyPr/>
                    <a:lstStyle/>
                    <a:p>
                      <a:pPr algn="ctr" latinLnBrk="1"/>
                      <a:r>
                        <a:rPr lang="en-US" altLang="ko-KR" dirty="0"/>
                        <a:t>0.9365</a:t>
                      </a:r>
                      <a:endParaRPr lang="ko-KR" altLang="en-US" dirty="0"/>
                    </a:p>
                  </a:txBody>
                  <a:tcPr anchor="ctr">
                    <a:solidFill>
                      <a:schemeClr val="accent2">
                        <a:lumMod val="85000"/>
                        <a:alpha val="52000"/>
                      </a:schemeClr>
                    </a:solidFill>
                  </a:tcPr>
                </a:tc>
                <a:tc>
                  <a:txBody>
                    <a:bodyPr/>
                    <a:lstStyle/>
                    <a:p>
                      <a:pPr algn="ctr" latinLnBrk="1"/>
                      <a:r>
                        <a:rPr lang="en-US" altLang="ko-KR" dirty="0"/>
                        <a:t>57.67</a:t>
                      </a:r>
                      <a:endParaRPr lang="ko-KR" altLang="en-US" dirty="0"/>
                    </a:p>
                  </a:txBody>
                  <a:tcPr anchor="ctr">
                    <a:solidFill>
                      <a:schemeClr val="accent2">
                        <a:lumMod val="85000"/>
                        <a:alpha val="52000"/>
                      </a:schemeClr>
                    </a:solidFill>
                  </a:tcPr>
                </a:tc>
                <a:extLst>
                  <a:ext uri="{0D108BD9-81ED-4DB2-BD59-A6C34878D82A}">
                    <a16:rowId xmlns:a16="http://schemas.microsoft.com/office/drawing/2014/main" val="1134935082"/>
                  </a:ext>
                </a:extLst>
              </a:tr>
            </a:tbl>
          </a:graphicData>
        </a:graphic>
      </p:graphicFrame>
      <p:grpSp>
        <p:nvGrpSpPr>
          <p:cNvPr id="15" name="그룹 14">
            <a:extLst>
              <a:ext uri="{FF2B5EF4-FFF2-40B4-BE49-F238E27FC236}">
                <a16:creationId xmlns:a16="http://schemas.microsoft.com/office/drawing/2014/main" id="{30BAF31E-6798-FD1D-7665-7B296E259557}"/>
              </a:ext>
            </a:extLst>
          </p:cNvPr>
          <p:cNvGrpSpPr/>
          <p:nvPr/>
        </p:nvGrpSpPr>
        <p:grpSpPr>
          <a:xfrm>
            <a:off x="2318279" y="1053448"/>
            <a:ext cx="4612737" cy="1521285"/>
            <a:chOff x="514067" y="1299090"/>
            <a:chExt cx="4612737" cy="1521285"/>
          </a:xfrm>
        </p:grpSpPr>
        <p:sp>
          <p:nvSpPr>
            <p:cNvPr id="11" name="Subtitle 5">
              <a:extLst>
                <a:ext uri="{FF2B5EF4-FFF2-40B4-BE49-F238E27FC236}">
                  <a16:creationId xmlns:a16="http://schemas.microsoft.com/office/drawing/2014/main" id="{2D83D123-F9B0-BD5A-BCF6-4E8EDD441AFC}"/>
                </a:ext>
              </a:extLst>
            </p:cNvPr>
            <p:cNvSpPr txBox="1">
              <a:spLocks/>
            </p:cNvSpPr>
            <p:nvPr/>
          </p:nvSpPr>
          <p:spPr>
            <a:xfrm>
              <a:off x="514068" y="1299090"/>
              <a:ext cx="4232592" cy="3716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1pPr>
              <a:lvl2pPr marL="0" marR="0" indent="3429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2pPr>
              <a:lvl3pPr marL="0" marR="0" indent="6858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3pPr>
              <a:lvl4pPr marL="0" marR="0" indent="10287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4pPr>
              <a:lvl5pPr marL="0" marR="0" indent="13716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5pPr>
              <a:lvl6pPr marL="1000125"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6pPr>
              <a:lvl7pPr marL="1128712"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7pPr>
              <a:lvl8pPr marL="1257300"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8pPr>
              <a:lvl9pPr marL="138588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9pPr>
            </a:lstStyle>
            <a:p>
              <a:pPr algn="ctr"/>
              <a:r>
                <a:rPr lang="en-US" altLang="ko-Kore-KR" sz="2000" dirty="0">
                  <a:solidFill>
                    <a:schemeClr val="tx1"/>
                  </a:solidFill>
                </a:rPr>
                <a:t>Machine Learning</a:t>
              </a:r>
              <a:r>
                <a:rPr lang="ko-KR" altLang="en-US" sz="2000" dirty="0">
                  <a:solidFill>
                    <a:schemeClr val="tx1"/>
                  </a:solidFill>
                </a:rPr>
                <a:t> </a:t>
              </a:r>
              <a:r>
                <a:rPr lang="en-US" altLang="ko-KR" sz="1800" dirty="0">
                  <a:solidFill>
                    <a:schemeClr val="tx1"/>
                  </a:solidFill>
                </a:rPr>
                <a:t>-</a:t>
              </a:r>
              <a:r>
                <a:rPr lang="ko-KR" altLang="en-US" sz="1800" dirty="0">
                  <a:solidFill>
                    <a:schemeClr val="tx1"/>
                  </a:solidFill>
                </a:rPr>
                <a:t> </a:t>
              </a:r>
              <a:r>
                <a:rPr lang="en-US" sz="1800" dirty="0">
                  <a:solidFill>
                    <a:schemeClr val="tx1"/>
                  </a:solidFill>
                </a:rPr>
                <a:t>Regression</a:t>
              </a:r>
            </a:p>
          </p:txBody>
        </p:sp>
        <p:sp>
          <p:nvSpPr>
            <p:cNvPr id="13" name="직사각형 10">
              <a:extLst>
                <a:ext uri="{FF2B5EF4-FFF2-40B4-BE49-F238E27FC236}">
                  <a16:creationId xmlns:a16="http://schemas.microsoft.com/office/drawing/2014/main" id="{5666C526-0C54-24B7-FD76-3182596755C8}"/>
                </a:ext>
              </a:extLst>
            </p:cNvPr>
            <p:cNvSpPr/>
            <p:nvPr/>
          </p:nvSpPr>
          <p:spPr>
            <a:xfrm>
              <a:off x="514067" y="1731123"/>
              <a:ext cx="4612737" cy="10892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a:extLst>
              <a:ext uri="{FF2B5EF4-FFF2-40B4-BE49-F238E27FC236}">
                <a16:creationId xmlns:a16="http://schemas.microsoft.com/office/drawing/2014/main" id="{1A64EA84-FBD3-F31F-FE86-3C3DE5A94163}"/>
              </a:ext>
            </a:extLst>
          </p:cNvPr>
          <p:cNvGrpSpPr/>
          <p:nvPr/>
        </p:nvGrpSpPr>
        <p:grpSpPr>
          <a:xfrm>
            <a:off x="2495315" y="2758193"/>
            <a:ext cx="4258664" cy="1611666"/>
            <a:chOff x="2495314" y="2936740"/>
            <a:chExt cx="4258664" cy="1611666"/>
          </a:xfrm>
        </p:grpSpPr>
        <p:sp>
          <p:nvSpPr>
            <p:cNvPr id="12" name="Subtitle 5">
              <a:extLst>
                <a:ext uri="{FF2B5EF4-FFF2-40B4-BE49-F238E27FC236}">
                  <a16:creationId xmlns:a16="http://schemas.microsoft.com/office/drawing/2014/main" id="{82425A31-D9AC-263C-356B-4BFC3190CAD4}"/>
                </a:ext>
              </a:extLst>
            </p:cNvPr>
            <p:cNvSpPr txBox="1">
              <a:spLocks/>
            </p:cNvSpPr>
            <p:nvPr/>
          </p:nvSpPr>
          <p:spPr>
            <a:xfrm>
              <a:off x="2495314" y="2936740"/>
              <a:ext cx="4258664" cy="489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1pPr>
              <a:lvl2pPr marL="0" marR="0" indent="3429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2pPr>
              <a:lvl3pPr marL="0" marR="0" indent="6858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3pPr>
              <a:lvl4pPr marL="0" marR="0" indent="10287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4pPr>
              <a:lvl5pPr marL="0" marR="0" indent="13716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5pPr>
              <a:lvl6pPr marL="1000125"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6pPr>
              <a:lvl7pPr marL="1128712"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7pPr>
              <a:lvl8pPr marL="1257300"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8pPr>
              <a:lvl9pPr marL="138588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9pPr>
            </a:lstStyle>
            <a:p>
              <a:pPr algn="ctr"/>
              <a:r>
                <a:rPr lang="en-US" altLang="ko-Kore-KR" sz="2000" dirty="0">
                  <a:solidFill>
                    <a:schemeClr val="tx1"/>
                  </a:solidFill>
                </a:rPr>
                <a:t>Deep Learning</a:t>
              </a:r>
              <a:r>
                <a:rPr lang="ko-KR" altLang="en-US" sz="2000" dirty="0">
                  <a:solidFill>
                    <a:schemeClr val="tx1"/>
                  </a:solidFill>
                </a:rPr>
                <a:t> </a:t>
              </a:r>
              <a:r>
                <a:rPr lang="en-US" altLang="ko-KR" sz="1800" dirty="0">
                  <a:solidFill>
                    <a:schemeClr val="tx1"/>
                  </a:solidFill>
                </a:rPr>
                <a:t>-</a:t>
              </a:r>
              <a:r>
                <a:rPr lang="ko-KR" altLang="en-US" sz="1800" dirty="0">
                  <a:solidFill>
                    <a:schemeClr val="tx1"/>
                  </a:solidFill>
                </a:rPr>
                <a:t> </a:t>
              </a:r>
              <a:r>
                <a:rPr lang="en-US" sz="1800" dirty="0">
                  <a:solidFill>
                    <a:schemeClr val="tx1"/>
                  </a:solidFill>
                </a:rPr>
                <a:t>Classification</a:t>
              </a:r>
            </a:p>
          </p:txBody>
        </p:sp>
        <p:sp>
          <p:nvSpPr>
            <p:cNvPr id="14" name="직사각형 10">
              <a:extLst>
                <a:ext uri="{FF2B5EF4-FFF2-40B4-BE49-F238E27FC236}">
                  <a16:creationId xmlns:a16="http://schemas.microsoft.com/office/drawing/2014/main" id="{B0DBF3CB-7A90-BF68-EA49-C6DC2C5A8700}"/>
                </a:ext>
              </a:extLst>
            </p:cNvPr>
            <p:cNvSpPr/>
            <p:nvPr/>
          </p:nvSpPr>
          <p:spPr>
            <a:xfrm>
              <a:off x="2538598" y="3388964"/>
              <a:ext cx="4068773" cy="11594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2960433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HML </a:t>
            </a:r>
            <a:r>
              <a:rPr lang="en-US" sz="2800" b="1" dirty="0"/>
              <a:t>- Result</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36</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graphicFrame>
        <p:nvGraphicFramePr>
          <p:cNvPr id="7" name="표 8">
            <a:extLst>
              <a:ext uri="{FF2B5EF4-FFF2-40B4-BE49-F238E27FC236}">
                <a16:creationId xmlns:a16="http://schemas.microsoft.com/office/drawing/2014/main" id="{F3A3A003-9959-3C01-BAAA-76A98CC9B2F7}"/>
              </a:ext>
            </a:extLst>
          </p:cNvPr>
          <p:cNvGraphicFramePr>
            <a:graphicFrameLocks noGrp="1"/>
          </p:cNvGraphicFramePr>
          <p:nvPr/>
        </p:nvGraphicFramePr>
        <p:xfrm>
          <a:off x="1604962" y="1952892"/>
          <a:ext cx="5934075" cy="1636004"/>
        </p:xfrm>
        <a:graphic>
          <a:graphicData uri="http://schemas.openxmlformats.org/drawingml/2006/table">
            <a:tbl>
              <a:tblPr/>
              <a:tblGrid>
                <a:gridCol w="2007157">
                  <a:extLst>
                    <a:ext uri="{9D8B030D-6E8A-4147-A177-3AD203B41FA5}">
                      <a16:colId xmlns:a16="http://schemas.microsoft.com/office/drawing/2014/main" val="293880738"/>
                    </a:ext>
                  </a:extLst>
                </a:gridCol>
                <a:gridCol w="1403640">
                  <a:extLst>
                    <a:ext uri="{9D8B030D-6E8A-4147-A177-3AD203B41FA5}">
                      <a16:colId xmlns:a16="http://schemas.microsoft.com/office/drawing/2014/main" val="3579948162"/>
                    </a:ext>
                  </a:extLst>
                </a:gridCol>
                <a:gridCol w="1277589">
                  <a:extLst>
                    <a:ext uri="{9D8B030D-6E8A-4147-A177-3AD203B41FA5}">
                      <a16:colId xmlns:a16="http://schemas.microsoft.com/office/drawing/2014/main" val="2515130211"/>
                    </a:ext>
                  </a:extLst>
                </a:gridCol>
                <a:gridCol w="1245689">
                  <a:extLst>
                    <a:ext uri="{9D8B030D-6E8A-4147-A177-3AD203B41FA5}">
                      <a16:colId xmlns:a16="http://schemas.microsoft.com/office/drawing/2014/main" val="3002152901"/>
                    </a:ext>
                  </a:extLst>
                </a:gridCol>
              </a:tblGrid>
              <a:tr h="597143">
                <a:tc>
                  <a:txBody>
                    <a:bodyPr/>
                    <a:lstStyle/>
                    <a:p>
                      <a:pPr algn="ctr"/>
                      <a:r>
                        <a:rPr lang="en" sz="1600" b="1" dirty="0">
                          <a:solidFill>
                            <a:srgbClr val="000000"/>
                          </a:solidFill>
                          <a:effectLst/>
                          <a:latin typeface="Helvetica Neue" panose="02000503000000020004" pitchFamily="2" charset="0"/>
                        </a:rPr>
                        <a:t>Model</a:t>
                      </a:r>
                      <a:endParaRPr lang="en" sz="1600" dirty="0">
                        <a:effectLst/>
                      </a:endParaRPr>
                    </a:p>
                  </a:txBody>
                  <a:tcPr marL="26812" marR="26812" marT="26812" marB="26812" anchor="ctr">
                    <a:lnL w="190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 sz="1600" b="1" dirty="0">
                          <a:solidFill>
                            <a:srgbClr val="000000"/>
                          </a:solidFill>
                          <a:effectLst/>
                          <a:latin typeface="Helvetica Neue" panose="02000503000000020004" pitchFamily="2" charset="0"/>
                        </a:rPr>
                        <a:t>MAE</a:t>
                      </a:r>
                      <a:endParaRPr lang="en" sz="1600" dirty="0">
                        <a:effectLst/>
                      </a:endParaRPr>
                    </a:p>
                  </a:txBody>
                  <a:tcPr marL="26812" marR="26812" marT="26812" marB="268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 sz="1600" b="1" dirty="0">
                          <a:solidFill>
                            <a:srgbClr val="000000"/>
                          </a:solidFill>
                          <a:effectLst/>
                          <a:latin typeface="Helvetica Neue" panose="02000503000000020004" pitchFamily="2" charset="0"/>
                        </a:rPr>
                        <a:t>MSE</a:t>
                      </a:r>
                      <a:endParaRPr lang="en" sz="1600" dirty="0">
                        <a:effectLst/>
                      </a:endParaRPr>
                    </a:p>
                  </a:txBody>
                  <a:tcPr marL="26812" marR="26812" marT="26812" marB="268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 sz="1600" b="1" dirty="0">
                          <a:solidFill>
                            <a:srgbClr val="000000"/>
                          </a:solidFill>
                          <a:effectLst/>
                          <a:latin typeface="Helvetica Neue" panose="02000503000000020004" pitchFamily="2" charset="0"/>
                        </a:rPr>
                        <a:t>RMSE</a:t>
                      </a:r>
                      <a:endParaRPr lang="en" sz="1600" dirty="0">
                        <a:effectLst/>
                      </a:endParaRPr>
                    </a:p>
                  </a:txBody>
                  <a:tcPr marL="26812" marR="26812" marT="26812" marB="26812" anchor="ctr">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15870065"/>
                  </a:ext>
                </a:extLst>
              </a:tr>
              <a:tr h="1038861">
                <a:tc>
                  <a:txBody>
                    <a:bodyPr/>
                    <a:lstStyle/>
                    <a:p>
                      <a:pPr algn="ctr"/>
                      <a:r>
                        <a:rPr lang="en-US" altLang="ko-KR" sz="1800" b="1" dirty="0">
                          <a:effectLst/>
                        </a:rPr>
                        <a:t>HML Model</a:t>
                      </a:r>
                      <a:endParaRPr lang="en" altLang="ko-Kore-KR" sz="1800" b="1" dirty="0">
                        <a:effectLst/>
                      </a:endParaRPr>
                    </a:p>
                  </a:txBody>
                  <a:tcPr marL="26812" marR="26812" marT="26812" marB="26812" anchor="ctr">
                    <a:lnL w="1905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b="0" dirty="0"/>
                        <a:t>0.8690</a:t>
                      </a:r>
                      <a:endParaRPr lang="ko-Kore-KR" altLang="en-US" sz="1800" b="0" dirty="0">
                        <a:effectLst/>
                      </a:endParaRPr>
                    </a:p>
                  </a:txBody>
                  <a:tcPr marL="26812" marR="26812" marT="26812" marB="268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0" dirty="0"/>
                        <a:t>1.2793</a:t>
                      </a:r>
                      <a:endParaRPr lang="ko-Kore-KR" altLang="en-US" sz="1800" b="0" dirty="0">
                        <a:effectLst/>
                      </a:endParaRPr>
                    </a:p>
                  </a:txBody>
                  <a:tcPr marL="26812" marR="26812" marT="26812" marB="2681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0" dirty="0"/>
                        <a:t>1.1310</a:t>
                      </a:r>
                      <a:endParaRPr lang="ko-Kore-KR" altLang="en-US" sz="1800" b="0" dirty="0">
                        <a:effectLst/>
                      </a:endParaRPr>
                    </a:p>
                  </a:txBody>
                  <a:tcPr marL="26812" marR="26812" marT="26812" marB="26812" anchor="ctr">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5426106"/>
                  </a:ext>
                </a:extLst>
              </a:tr>
            </a:tbl>
          </a:graphicData>
        </a:graphic>
      </p:graphicFrame>
    </p:spTree>
    <p:extLst>
      <p:ext uri="{BB962C8B-B14F-4D97-AF65-F5344CB8AC3E}">
        <p14:creationId xmlns:p14="http://schemas.microsoft.com/office/powerpoint/2010/main" val="3481401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876978-AA38-664B-A1BA-AE23FDCA3755}"/>
              </a:ext>
            </a:extLst>
          </p:cNvPr>
          <p:cNvSpPr>
            <a:spLocks noGrp="1"/>
          </p:cNvSpPr>
          <p:nvPr>
            <p:ph type="sldNum" sz="quarter" idx="12"/>
          </p:nvPr>
        </p:nvSpPr>
        <p:spPr/>
        <p:txBody>
          <a:bodyPr/>
          <a:lstStyle/>
          <a:p>
            <a:fld id="{8A7A6979-0714-4377-B894-6BE4C2D6E202}" type="slidenum">
              <a:rPr lang="en-US" smtClean="0"/>
              <a:pPr/>
              <a:t>37</a:t>
            </a:fld>
            <a:endParaRPr lang="en-US" dirty="0"/>
          </a:p>
        </p:txBody>
      </p:sp>
      <p:pic>
        <p:nvPicPr>
          <p:cNvPr id="12" name="그림 11">
            <a:extLst>
              <a:ext uri="{FF2B5EF4-FFF2-40B4-BE49-F238E27FC236}">
                <a16:creationId xmlns:a16="http://schemas.microsoft.com/office/drawing/2014/main" id="{F7F76A8B-456F-857F-BC94-A58B1D1F8A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29703" y="187192"/>
            <a:ext cx="266152" cy="1026037"/>
          </a:xfrm>
          <a:prstGeom prst="rect">
            <a:avLst/>
          </a:prstGeom>
        </p:spPr>
      </p:pic>
      <p:pic>
        <p:nvPicPr>
          <p:cNvPr id="13" name="그림 12">
            <a:extLst>
              <a:ext uri="{FF2B5EF4-FFF2-40B4-BE49-F238E27FC236}">
                <a16:creationId xmlns:a16="http://schemas.microsoft.com/office/drawing/2014/main" id="{AEAD9575-BAB7-3262-3AF4-6E609F1E69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98638" y="4543479"/>
            <a:ext cx="1037695" cy="440988"/>
          </a:xfrm>
          <a:prstGeom prst="rect">
            <a:avLst/>
          </a:prstGeom>
        </p:spPr>
      </p:pic>
      <p:pic>
        <p:nvPicPr>
          <p:cNvPr id="39" name="그림 38">
            <a:extLst>
              <a:ext uri="{FF2B5EF4-FFF2-40B4-BE49-F238E27FC236}">
                <a16:creationId xmlns:a16="http://schemas.microsoft.com/office/drawing/2014/main" id="{1DBEF52E-A413-4A53-05B8-9B1DD2200F34}"/>
              </a:ext>
            </a:extLst>
          </p:cNvPr>
          <p:cNvPicPr>
            <a:picLocks noChangeAspect="1"/>
          </p:cNvPicPr>
          <p:nvPr/>
        </p:nvPicPr>
        <p:blipFill>
          <a:blip r:embed="rId4"/>
          <a:stretch>
            <a:fillRect/>
          </a:stretch>
        </p:blipFill>
        <p:spPr>
          <a:xfrm>
            <a:off x="357903" y="187192"/>
            <a:ext cx="266152" cy="4045063"/>
          </a:xfrm>
          <a:prstGeom prst="rect">
            <a:avLst/>
          </a:prstGeom>
        </p:spPr>
      </p:pic>
      <p:sp>
        <p:nvSpPr>
          <p:cNvPr id="10" name="Text Placeholder 3">
            <a:extLst>
              <a:ext uri="{FF2B5EF4-FFF2-40B4-BE49-F238E27FC236}">
                <a16:creationId xmlns:a16="http://schemas.microsoft.com/office/drawing/2014/main" id="{CFA22704-FBA2-B17B-2FD6-A29371587756}"/>
              </a:ext>
            </a:extLst>
          </p:cNvPr>
          <p:cNvSpPr txBox="1">
            <a:spLocks/>
          </p:cNvSpPr>
          <p:nvPr/>
        </p:nvSpPr>
        <p:spPr>
          <a:xfrm>
            <a:off x="3642779" y="1701389"/>
            <a:ext cx="4681414" cy="2224225"/>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l">
              <a:buNone/>
            </a:pPr>
            <a:r>
              <a:rPr lang="en" altLang="ko-Kore-KR" sz="4000" i="0" dirty="0">
                <a:solidFill>
                  <a:srgbClr val="000000"/>
                </a:solidFill>
                <a:effectLst/>
              </a:rPr>
              <a:t>Application</a:t>
            </a:r>
          </a:p>
          <a:p>
            <a:pPr marL="0" indent="0" algn="l">
              <a:buNone/>
            </a:pPr>
            <a:r>
              <a:rPr lang="en" altLang="ko-Kore-KR" sz="2400" i="0" dirty="0">
                <a:solidFill>
                  <a:srgbClr val="000000"/>
                </a:solidFill>
                <a:effectLst/>
              </a:rPr>
              <a:t>- Architecture</a:t>
            </a:r>
          </a:p>
          <a:p>
            <a:pPr marL="0" indent="0" algn="l">
              <a:buNone/>
            </a:pPr>
            <a:r>
              <a:rPr lang="en" altLang="ko-Kore-KR" sz="2400" i="0" dirty="0">
                <a:solidFill>
                  <a:srgbClr val="000000"/>
                </a:solidFill>
                <a:effectLst/>
              </a:rPr>
              <a:t>- User Interface</a:t>
            </a:r>
          </a:p>
          <a:p>
            <a:pPr marL="0" indent="0" algn="l">
              <a:buNone/>
            </a:pPr>
            <a:r>
              <a:rPr lang="en" altLang="ko-Kore-KR" sz="2400" i="0" dirty="0">
                <a:solidFill>
                  <a:srgbClr val="000000"/>
                </a:solidFill>
                <a:effectLst/>
              </a:rPr>
              <a:t>- Implementation Video</a:t>
            </a:r>
          </a:p>
        </p:txBody>
      </p:sp>
      <p:sp>
        <p:nvSpPr>
          <p:cNvPr id="7" name="사각형: 둥근 모서리 6">
            <a:extLst>
              <a:ext uri="{FF2B5EF4-FFF2-40B4-BE49-F238E27FC236}">
                <a16:creationId xmlns:a16="http://schemas.microsoft.com/office/drawing/2014/main" id="{47C063B4-D50B-1312-3B83-F43C933E1586}"/>
              </a:ext>
            </a:extLst>
          </p:cNvPr>
          <p:cNvSpPr/>
          <p:nvPr/>
        </p:nvSpPr>
        <p:spPr>
          <a:xfrm>
            <a:off x="1920903" y="1761750"/>
            <a:ext cx="1620000" cy="1620000"/>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a:p>
        </p:txBody>
      </p:sp>
      <p:pic>
        <p:nvPicPr>
          <p:cNvPr id="3" name="그림 2">
            <a:extLst>
              <a:ext uri="{FF2B5EF4-FFF2-40B4-BE49-F238E27FC236}">
                <a16:creationId xmlns:a16="http://schemas.microsoft.com/office/drawing/2014/main" id="{3CE6ADB2-C7E8-798C-5A55-AB5392076D0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779" y="1851750"/>
            <a:ext cx="1440000" cy="1440000"/>
          </a:xfrm>
          <a:prstGeom prst="rect">
            <a:avLst/>
          </a:prstGeom>
        </p:spPr>
      </p:pic>
    </p:spTree>
    <p:extLst>
      <p:ext uri="{BB962C8B-B14F-4D97-AF65-F5344CB8AC3E}">
        <p14:creationId xmlns:p14="http://schemas.microsoft.com/office/powerpoint/2010/main" val="3579167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Application </a:t>
            </a:r>
            <a:r>
              <a:rPr lang="en-US" sz="2800" b="1" dirty="0"/>
              <a:t>- Architecture</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38</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pic>
        <p:nvPicPr>
          <p:cNvPr id="34" name="그림 33">
            <a:extLst>
              <a:ext uri="{FF2B5EF4-FFF2-40B4-BE49-F238E27FC236}">
                <a16:creationId xmlns:a16="http://schemas.microsoft.com/office/drawing/2014/main" id="{F6157938-3738-8782-F602-5E46EEE31EC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201782"/>
            <a:ext cx="9139232" cy="3341697"/>
          </a:xfrm>
          <a:prstGeom prst="rect">
            <a:avLst/>
          </a:prstGeom>
        </p:spPr>
      </p:pic>
    </p:spTree>
    <p:extLst>
      <p:ext uri="{BB962C8B-B14F-4D97-AF65-F5344CB8AC3E}">
        <p14:creationId xmlns:p14="http://schemas.microsoft.com/office/powerpoint/2010/main" val="1726480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Application </a:t>
            </a:r>
            <a:r>
              <a:rPr lang="en-US" sz="2800" b="1" dirty="0"/>
              <a:t>– User Interface</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39</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pic>
        <p:nvPicPr>
          <p:cNvPr id="3" name="UI.002.jpeg" descr="UI.002.jpeg">
            <a:extLst>
              <a:ext uri="{FF2B5EF4-FFF2-40B4-BE49-F238E27FC236}">
                <a16:creationId xmlns:a16="http://schemas.microsoft.com/office/drawing/2014/main" id="{9C277EAF-A962-FB0E-0008-02ECB813834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3709" y="954686"/>
            <a:ext cx="8416582" cy="3403643"/>
          </a:xfrm>
          <a:prstGeom prst="rect">
            <a:avLst/>
          </a:prstGeom>
          <a:ln w="12700">
            <a:miter lim="400000"/>
          </a:ln>
        </p:spPr>
      </p:pic>
      <p:pic>
        <p:nvPicPr>
          <p:cNvPr id="7" name="그림 6" descr="텍스트, 화면, 스크린샷이(가) 표시된 사진&#10;&#10;자동 생성된 설명">
            <a:extLst>
              <a:ext uri="{FF2B5EF4-FFF2-40B4-BE49-F238E27FC236}">
                <a16:creationId xmlns:a16="http://schemas.microsoft.com/office/drawing/2014/main" id="{57B25D57-BCE8-E2EB-305B-FB17240675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50608" y="1051888"/>
            <a:ext cx="1524894" cy="3173502"/>
          </a:xfrm>
          <a:prstGeom prst="rect">
            <a:avLst/>
          </a:prstGeom>
        </p:spPr>
      </p:pic>
    </p:spTree>
    <p:extLst>
      <p:ext uri="{BB962C8B-B14F-4D97-AF65-F5344CB8AC3E}">
        <p14:creationId xmlns:p14="http://schemas.microsoft.com/office/powerpoint/2010/main" val="317584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876978-AA38-664B-A1BA-AE23FDCA3755}"/>
              </a:ext>
            </a:extLst>
          </p:cNvPr>
          <p:cNvSpPr>
            <a:spLocks noGrp="1"/>
          </p:cNvSpPr>
          <p:nvPr>
            <p:ph type="sldNum" sz="quarter" idx="12"/>
          </p:nvPr>
        </p:nvSpPr>
        <p:spPr/>
        <p:txBody>
          <a:bodyPr/>
          <a:lstStyle/>
          <a:p>
            <a:fld id="{8A7A6979-0714-4377-B894-6BE4C2D6E202}" type="slidenum">
              <a:rPr lang="en-US" smtClean="0"/>
              <a:pPr/>
              <a:t>4</a:t>
            </a:fld>
            <a:endParaRPr lang="en-US" dirty="0"/>
          </a:p>
        </p:txBody>
      </p:sp>
      <p:pic>
        <p:nvPicPr>
          <p:cNvPr id="12" name="그림 11">
            <a:extLst>
              <a:ext uri="{FF2B5EF4-FFF2-40B4-BE49-F238E27FC236}">
                <a16:creationId xmlns:a16="http://schemas.microsoft.com/office/drawing/2014/main" id="{F7F76A8B-456F-857F-BC94-A58B1D1F8A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29703" y="187192"/>
            <a:ext cx="266152" cy="1026037"/>
          </a:xfrm>
          <a:prstGeom prst="rect">
            <a:avLst/>
          </a:prstGeom>
        </p:spPr>
      </p:pic>
      <p:pic>
        <p:nvPicPr>
          <p:cNvPr id="13" name="그림 12">
            <a:extLst>
              <a:ext uri="{FF2B5EF4-FFF2-40B4-BE49-F238E27FC236}">
                <a16:creationId xmlns:a16="http://schemas.microsoft.com/office/drawing/2014/main" id="{AEAD9575-BAB7-3262-3AF4-6E609F1E69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98638" y="4543479"/>
            <a:ext cx="1037695" cy="440988"/>
          </a:xfrm>
          <a:prstGeom prst="rect">
            <a:avLst/>
          </a:prstGeom>
        </p:spPr>
      </p:pic>
      <p:grpSp>
        <p:nvGrpSpPr>
          <p:cNvPr id="3" name="그룹 2">
            <a:extLst>
              <a:ext uri="{FF2B5EF4-FFF2-40B4-BE49-F238E27FC236}">
                <a16:creationId xmlns:a16="http://schemas.microsoft.com/office/drawing/2014/main" id="{E5ADA43D-BCF1-3005-E5FB-1A10CB6CCF6A}"/>
              </a:ext>
            </a:extLst>
          </p:cNvPr>
          <p:cNvGrpSpPr/>
          <p:nvPr/>
        </p:nvGrpSpPr>
        <p:grpSpPr>
          <a:xfrm>
            <a:off x="2084032" y="1761750"/>
            <a:ext cx="6573182" cy="1620000"/>
            <a:chOff x="1901152" y="1761750"/>
            <a:chExt cx="6573182" cy="1620000"/>
          </a:xfrm>
        </p:grpSpPr>
        <p:sp>
          <p:nvSpPr>
            <p:cNvPr id="10" name="Text Placeholder 3">
              <a:extLst>
                <a:ext uri="{FF2B5EF4-FFF2-40B4-BE49-F238E27FC236}">
                  <a16:creationId xmlns:a16="http://schemas.microsoft.com/office/drawing/2014/main" id="{CFA22704-FBA2-B17B-2FD6-A29371587756}"/>
                </a:ext>
              </a:extLst>
            </p:cNvPr>
            <p:cNvSpPr txBox="1">
              <a:spLocks/>
            </p:cNvSpPr>
            <p:nvPr/>
          </p:nvSpPr>
          <p:spPr>
            <a:xfrm>
              <a:off x="3595855" y="1936891"/>
              <a:ext cx="4878479" cy="1379142"/>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nSpc>
                  <a:spcPts val="3000"/>
                </a:lnSpc>
                <a:buClr>
                  <a:schemeClr val="bg1"/>
                </a:buClr>
                <a:buNone/>
              </a:pPr>
              <a:r>
                <a:rPr lang="en-US" altLang="ko-KR" sz="4000" dirty="0"/>
                <a:t>Introduction</a:t>
              </a:r>
            </a:p>
            <a:p>
              <a:pPr>
                <a:lnSpc>
                  <a:spcPts val="3000"/>
                </a:lnSpc>
                <a:buClr>
                  <a:schemeClr val="bg1"/>
                </a:buClr>
                <a:buFontTx/>
                <a:buChar char="-"/>
              </a:pPr>
              <a:r>
                <a:rPr lang="en-US" altLang="ko-KR" sz="2400" dirty="0"/>
                <a:t>Introduction</a:t>
              </a:r>
            </a:p>
            <a:p>
              <a:pPr>
                <a:lnSpc>
                  <a:spcPts val="3000"/>
                </a:lnSpc>
                <a:buClr>
                  <a:schemeClr val="bg1"/>
                </a:buClr>
                <a:buFontTx/>
                <a:buChar char="-"/>
              </a:pPr>
              <a:r>
                <a:rPr lang="en-US" altLang="ko-KR" sz="2400" dirty="0"/>
                <a:t>Problem statement</a:t>
              </a:r>
            </a:p>
          </p:txBody>
        </p:sp>
        <p:sp>
          <p:nvSpPr>
            <p:cNvPr id="7" name="사각형: 둥근 모서리 6">
              <a:extLst>
                <a:ext uri="{FF2B5EF4-FFF2-40B4-BE49-F238E27FC236}">
                  <a16:creationId xmlns:a16="http://schemas.microsoft.com/office/drawing/2014/main" id="{47C063B4-D50B-1312-3B83-F43C933E1586}"/>
                </a:ext>
              </a:extLst>
            </p:cNvPr>
            <p:cNvSpPr/>
            <p:nvPr/>
          </p:nvSpPr>
          <p:spPr>
            <a:xfrm>
              <a:off x="1901152" y="1761750"/>
              <a:ext cx="1620000" cy="1620000"/>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descr="밤하늘이(가) 표시된 사진&#10;&#10;자동 생성된 설명">
              <a:extLst>
                <a:ext uri="{FF2B5EF4-FFF2-40B4-BE49-F238E27FC236}">
                  <a16:creationId xmlns:a16="http://schemas.microsoft.com/office/drawing/2014/main" id="{67D5D641-5DBD-45A6-B50E-2FB1566636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8152" y="1930033"/>
              <a:ext cx="1386000" cy="1386000"/>
            </a:xfrm>
            <a:prstGeom prst="rect">
              <a:avLst/>
            </a:prstGeom>
          </p:spPr>
        </p:pic>
      </p:grpSp>
      <p:pic>
        <p:nvPicPr>
          <p:cNvPr id="39" name="그림 38">
            <a:extLst>
              <a:ext uri="{FF2B5EF4-FFF2-40B4-BE49-F238E27FC236}">
                <a16:creationId xmlns:a16="http://schemas.microsoft.com/office/drawing/2014/main" id="{1DBEF52E-A413-4A53-05B8-9B1DD2200F34}"/>
              </a:ext>
            </a:extLst>
          </p:cNvPr>
          <p:cNvPicPr>
            <a:picLocks noChangeAspect="1"/>
          </p:cNvPicPr>
          <p:nvPr/>
        </p:nvPicPr>
        <p:blipFill>
          <a:blip r:embed="rId5"/>
          <a:stretch>
            <a:fillRect/>
          </a:stretch>
        </p:blipFill>
        <p:spPr>
          <a:xfrm>
            <a:off x="357903" y="187192"/>
            <a:ext cx="266152" cy="4045063"/>
          </a:xfrm>
          <a:prstGeom prst="rect">
            <a:avLst/>
          </a:prstGeom>
        </p:spPr>
      </p:pic>
      <p:pic>
        <p:nvPicPr>
          <p:cNvPr id="2" name="그림 1">
            <a:extLst>
              <a:ext uri="{FF2B5EF4-FFF2-40B4-BE49-F238E27FC236}">
                <a16:creationId xmlns:a16="http://schemas.microsoft.com/office/drawing/2014/main" id="{B20BE677-52FA-5E46-671E-2EED6C7843A7}"/>
              </a:ext>
            </a:extLst>
          </p:cNvPr>
          <p:cNvPicPr>
            <a:picLocks noChangeAspect="1"/>
          </p:cNvPicPr>
          <p:nvPr/>
        </p:nvPicPr>
        <p:blipFill>
          <a:blip r:embed="rId6"/>
          <a:stretch>
            <a:fillRect/>
          </a:stretch>
        </p:blipFill>
        <p:spPr>
          <a:xfrm>
            <a:off x="303905" y="4543479"/>
            <a:ext cx="2935405" cy="440988"/>
          </a:xfrm>
          <a:prstGeom prst="rect">
            <a:avLst/>
          </a:prstGeom>
        </p:spPr>
      </p:pic>
    </p:spTree>
    <p:extLst>
      <p:ext uri="{BB962C8B-B14F-4D97-AF65-F5344CB8AC3E}">
        <p14:creationId xmlns:p14="http://schemas.microsoft.com/office/powerpoint/2010/main" val="1164618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Application </a:t>
            </a:r>
            <a:r>
              <a:rPr lang="en-US" sz="2800" b="1" dirty="0"/>
              <a:t>- Implementation Video</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40</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pic>
        <p:nvPicPr>
          <p:cNvPr id="3" name="KakaoTalk_Video_2022-12-13-01-42-45.mp4">
            <a:hlinkClick r:id="" action="ppaction://media"/>
            <a:extLst>
              <a:ext uri="{FF2B5EF4-FFF2-40B4-BE49-F238E27FC236}">
                <a16:creationId xmlns:a16="http://schemas.microsoft.com/office/drawing/2014/main" id="{F7B32C1D-E763-A68D-E48A-C9BC2A4A38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57564" y="718362"/>
            <a:ext cx="2089648" cy="4425137"/>
          </a:xfrm>
          <a:prstGeom prst="rect">
            <a:avLst/>
          </a:prstGeom>
        </p:spPr>
      </p:pic>
    </p:spTree>
    <p:extLst>
      <p:ext uri="{BB962C8B-B14F-4D97-AF65-F5344CB8AC3E}">
        <p14:creationId xmlns:p14="http://schemas.microsoft.com/office/powerpoint/2010/main" val="52356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876978-AA38-664B-A1BA-AE23FDCA3755}"/>
              </a:ext>
            </a:extLst>
          </p:cNvPr>
          <p:cNvSpPr>
            <a:spLocks noGrp="1"/>
          </p:cNvSpPr>
          <p:nvPr>
            <p:ph type="sldNum" sz="quarter" idx="12"/>
          </p:nvPr>
        </p:nvSpPr>
        <p:spPr/>
        <p:txBody>
          <a:bodyPr/>
          <a:lstStyle/>
          <a:p>
            <a:fld id="{8A7A6979-0714-4377-B894-6BE4C2D6E202}" type="slidenum">
              <a:rPr lang="en-US" smtClean="0"/>
              <a:pPr/>
              <a:t>41</a:t>
            </a:fld>
            <a:endParaRPr lang="en-US" dirty="0"/>
          </a:p>
        </p:txBody>
      </p:sp>
      <p:pic>
        <p:nvPicPr>
          <p:cNvPr id="12" name="그림 11">
            <a:extLst>
              <a:ext uri="{FF2B5EF4-FFF2-40B4-BE49-F238E27FC236}">
                <a16:creationId xmlns:a16="http://schemas.microsoft.com/office/drawing/2014/main" id="{F7F76A8B-456F-857F-BC94-A58B1D1F8A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29703" y="187192"/>
            <a:ext cx="266152" cy="1026037"/>
          </a:xfrm>
          <a:prstGeom prst="rect">
            <a:avLst/>
          </a:prstGeom>
        </p:spPr>
      </p:pic>
      <p:pic>
        <p:nvPicPr>
          <p:cNvPr id="13" name="그림 12">
            <a:extLst>
              <a:ext uri="{FF2B5EF4-FFF2-40B4-BE49-F238E27FC236}">
                <a16:creationId xmlns:a16="http://schemas.microsoft.com/office/drawing/2014/main" id="{AEAD9575-BAB7-3262-3AF4-6E609F1E69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98638" y="4543479"/>
            <a:ext cx="1037695" cy="440988"/>
          </a:xfrm>
          <a:prstGeom prst="rect">
            <a:avLst/>
          </a:prstGeom>
        </p:spPr>
      </p:pic>
      <p:pic>
        <p:nvPicPr>
          <p:cNvPr id="39" name="그림 38">
            <a:extLst>
              <a:ext uri="{FF2B5EF4-FFF2-40B4-BE49-F238E27FC236}">
                <a16:creationId xmlns:a16="http://schemas.microsoft.com/office/drawing/2014/main" id="{1DBEF52E-A413-4A53-05B8-9B1DD2200F34}"/>
              </a:ext>
            </a:extLst>
          </p:cNvPr>
          <p:cNvPicPr>
            <a:picLocks noChangeAspect="1"/>
          </p:cNvPicPr>
          <p:nvPr/>
        </p:nvPicPr>
        <p:blipFill>
          <a:blip r:embed="rId4"/>
          <a:stretch>
            <a:fillRect/>
          </a:stretch>
        </p:blipFill>
        <p:spPr>
          <a:xfrm>
            <a:off x="357903" y="187192"/>
            <a:ext cx="266152" cy="4045063"/>
          </a:xfrm>
          <a:prstGeom prst="rect">
            <a:avLst/>
          </a:prstGeom>
        </p:spPr>
      </p:pic>
      <p:sp>
        <p:nvSpPr>
          <p:cNvPr id="10" name="Text Placeholder 3">
            <a:extLst>
              <a:ext uri="{FF2B5EF4-FFF2-40B4-BE49-F238E27FC236}">
                <a16:creationId xmlns:a16="http://schemas.microsoft.com/office/drawing/2014/main" id="{CFA22704-FBA2-B17B-2FD6-A29371587756}"/>
              </a:ext>
            </a:extLst>
          </p:cNvPr>
          <p:cNvSpPr txBox="1">
            <a:spLocks/>
          </p:cNvSpPr>
          <p:nvPr/>
        </p:nvSpPr>
        <p:spPr>
          <a:xfrm>
            <a:off x="3630903" y="2209723"/>
            <a:ext cx="3682195" cy="87036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l">
              <a:buNone/>
            </a:pPr>
            <a:r>
              <a:rPr lang="en" altLang="ko-Kore-KR" sz="4000" i="0" dirty="0">
                <a:solidFill>
                  <a:srgbClr val="000000"/>
                </a:solidFill>
                <a:effectLst/>
              </a:rPr>
              <a:t>Future Plan</a:t>
            </a:r>
          </a:p>
        </p:txBody>
      </p:sp>
      <p:sp>
        <p:nvSpPr>
          <p:cNvPr id="7" name="사각형: 둥근 모서리 6">
            <a:extLst>
              <a:ext uri="{FF2B5EF4-FFF2-40B4-BE49-F238E27FC236}">
                <a16:creationId xmlns:a16="http://schemas.microsoft.com/office/drawing/2014/main" id="{47C063B4-D50B-1312-3B83-F43C933E1586}"/>
              </a:ext>
            </a:extLst>
          </p:cNvPr>
          <p:cNvSpPr/>
          <p:nvPr/>
        </p:nvSpPr>
        <p:spPr>
          <a:xfrm>
            <a:off x="1920903" y="1761750"/>
            <a:ext cx="1620000" cy="1620000"/>
          </a:xfrm>
          <a:prstGeom prst="round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a:p>
        </p:txBody>
      </p:sp>
      <p:pic>
        <p:nvPicPr>
          <p:cNvPr id="5" name="그림 4">
            <a:extLst>
              <a:ext uri="{FF2B5EF4-FFF2-40B4-BE49-F238E27FC236}">
                <a16:creationId xmlns:a16="http://schemas.microsoft.com/office/drawing/2014/main" id="{E6A64E16-4809-1A82-C846-A7424AC61D6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10903" y="1851750"/>
            <a:ext cx="1440000" cy="1440000"/>
          </a:xfrm>
          <a:prstGeom prst="rect">
            <a:avLst/>
          </a:prstGeom>
        </p:spPr>
      </p:pic>
    </p:spTree>
    <p:extLst>
      <p:ext uri="{BB962C8B-B14F-4D97-AF65-F5344CB8AC3E}">
        <p14:creationId xmlns:p14="http://schemas.microsoft.com/office/powerpoint/2010/main" val="116874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AE2C586D-032F-2DDE-4529-F96F622FE4BC}"/>
              </a:ext>
            </a:extLst>
          </p:cNvPr>
          <p:cNvSpPr txBox="1">
            <a:spLocks/>
          </p:cNvSpPr>
          <p:nvPr/>
        </p:nvSpPr>
        <p:spPr>
          <a:xfrm>
            <a:off x="324286" y="1287175"/>
            <a:ext cx="2512047" cy="3716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1pPr>
            <a:lvl2pPr marL="0" marR="0" indent="3429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2pPr>
            <a:lvl3pPr marL="0" marR="0" indent="6858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3pPr>
            <a:lvl4pPr marL="0" marR="0" indent="10287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4pPr>
            <a:lvl5pPr marL="0" marR="0" indent="13716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5pPr>
            <a:lvl6pPr marL="1000125"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6pPr>
            <a:lvl7pPr marL="1128712"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7pPr>
            <a:lvl8pPr marL="1257300"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8pPr>
            <a:lvl9pPr marL="138588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9pPr>
          </a:lstStyle>
          <a:p>
            <a:pPr algn="ctr" hangingPunct="1"/>
            <a:r>
              <a:rPr lang="en-US" sz="2400" dirty="0">
                <a:solidFill>
                  <a:schemeClr val="tx1"/>
                </a:solidFill>
              </a:rPr>
              <a:t>1.  Higher Accuracy</a:t>
            </a:r>
          </a:p>
        </p:txBody>
      </p:sp>
      <p:pic>
        <p:nvPicPr>
          <p:cNvPr id="4" name="그림 3">
            <a:extLst>
              <a:ext uri="{FF2B5EF4-FFF2-40B4-BE49-F238E27FC236}">
                <a16:creationId xmlns:a16="http://schemas.microsoft.com/office/drawing/2014/main" id="{03A662D2-2BA8-7B7B-CF81-C88BFCCB72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468" y="2165956"/>
            <a:ext cx="3707386" cy="2283805"/>
          </a:xfrm>
          <a:prstGeom prst="rect">
            <a:avLst/>
          </a:prstGeom>
        </p:spPr>
      </p:pic>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Future Plan</a:t>
            </a:r>
            <a:endParaRPr lang="en-US" sz="2800" b="1" dirty="0"/>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42</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00225" y="4543479"/>
            <a:ext cx="1036108" cy="440988"/>
          </a:xfrm>
          <a:prstGeom prst="rect">
            <a:avLst/>
          </a:prstGeom>
        </p:spPr>
      </p:pic>
      <p:sp>
        <p:nvSpPr>
          <p:cNvPr id="9" name="Subtitle 5">
            <a:extLst>
              <a:ext uri="{FF2B5EF4-FFF2-40B4-BE49-F238E27FC236}">
                <a16:creationId xmlns:a16="http://schemas.microsoft.com/office/drawing/2014/main" id="{107CB558-6A67-3B07-9759-1BFCD0176D47}"/>
              </a:ext>
            </a:extLst>
          </p:cNvPr>
          <p:cNvSpPr txBox="1">
            <a:spLocks/>
          </p:cNvSpPr>
          <p:nvPr/>
        </p:nvSpPr>
        <p:spPr>
          <a:xfrm>
            <a:off x="6448767" y="1287175"/>
            <a:ext cx="1694335" cy="888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1pPr>
            <a:lvl2pPr marL="0" marR="0" indent="3429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2pPr>
            <a:lvl3pPr marL="0" marR="0" indent="6858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3pPr>
            <a:lvl4pPr marL="0" marR="0" indent="10287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4pPr>
            <a:lvl5pPr marL="0" marR="0" indent="13716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5pPr>
            <a:lvl6pPr marL="1000125"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6pPr>
            <a:lvl7pPr marL="1128712"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7pPr>
            <a:lvl8pPr marL="1257300"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8pPr>
            <a:lvl9pPr marL="138588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9pPr>
          </a:lstStyle>
          <a:p>
            <a:pPr algn="ctr" hangingPunct="1"/>
            <a:r>
              <a:rPr lang="en-US" altLang="ko-KR" sz="2400" dirty="0">
                <a:solidFill>
                  <a:schemeClr val="tx1"/>
                </a:solidFill>
              </a:rPr>
              <a:t>3. Apply to </a:t>
            </a:r>
          </a:p>
          <a:p>
            <a:pPr algn="ctr" hangingPunct="1"/>
            <a:r>
              <a:rPr lang="en-US" altLang="ko-KR" sz="2400" dirty="0">
                <a:solidFill>
                  <a:schemeClr val="tx1"/>
                </a:solidFill>
              </a:rPr>
              <a:t>various fruits</a:t>
            </a:r>
            <a:endParaRPr lang="en-US" sz="2400" dirty="0">
              <a:solidFill>
                <a:schemeClr val="tx1"/>
              </a:solidFill>
            </a:endParaRPr>
          </a:p>
        </p:txBody>
      </p:sp>
      <p:pic>
        <p:nvPicPr>
          <p:cNvPr id="10" name="Picture 9" descr="A picture containing food, plate, fruit, plastic&#10;&#10;Description automatically generated">
            <a:extLst>
              <a:ext uri="{FF2B5EF4-FFF2-40B4-BE49-F238E27FC236}">
                <a16:creationId xmlns:a16="http://schemas.microsoft.com/office/drawing/2014/main" id="{6BC5F260-6676-0749-A35A-5F30CDBA15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50568" y="2344280"/>
            <a:ext cx="2890734" cy="1927156"/>
          </a:xfrm>
          <a:prstGeom prst="rect">
            <a:avLst/>
          </a:prstGeom>
        </p:spPr>
      </p:pic>
      <p:pic>
        <p:nvPicPr>
          <p:cNvPr id="12" name="Picture 11" descr="A picture containing text, tableware, dishware&#10;&#10;Description automatically generated">
            <a:extLst>
              <a:ext uri="{FF2B5EF4-FFF2-40B4-BE49-F238E27FC236}">
                <a16:creationId xmlns:a16="http://schemas.microsoft.com/office/drawing/2014/main" id="{1DD11093-CE92-20FF-47E9-45681CFD2C7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07919" y="2912061"/>
            <a:ext cx="2098493" cy="1255598"/>
          </a:xfrm>
          <a:prstGeom prst="rect">
            <a:avLst/>
          </a:prstGeom>
        </p:spPr>
      </p:pic>
      <p:sp>
        <p:nvSpPr>
          <p:cNvPr id="7" name="Subtitle 5">
            <a:extLst>
              <a:ext uri="{FF2B5EF4-FFF2-40B4-BE49-F238E27FC236}">
                <a16:creationId xmlns:a16="http://schemas.microsoft.com/office/drawing/2014/main" id="{9FA82905-7B8E-2E50-4303-33B96A6BCB4D}"/>
              </a:ext>
            </a:extLst>
          </p:cNvPr>
          <p:cNvSpPr txBox="1">
            <a:spLocks/>
          </p:cNvSpPr>
          <p:nvPr/>
        </p:nvSpPr>
        <p:spPr>
          <a:xfrm>
            <a:off x="3407919" y="1261906"/>
            <a:ext cx="2098493" cy="773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1pPr>
            <a:lvl2pPr marL="0" marR="0" indent="3429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2pPr>
            <a:lvl3pPr marL="0" marR="0" indent="6858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3pPr>
            <a:lvl4pPr marL="0" marR="0" indent="10287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4pPr>
            <a:lvl5pPr marL="0" marR="0" indent="1371600" algn="l" defTabSz="685800" rtl="0" latinLnBrk="0">
              <a:lnSpc>
                <a:spcPct val="100000"/>
              </a:lnSpc>
              <a:spcBef>
                <a:spcPts val="700"/>
              </a:spcBef>
              <a:spcAft>
                <a:spcPts val="0"/>
              </a:spcAft>
              <a:buClrTx/>
              <a:buSzTx/>
              <a:buFontTx/>
              <a:buNone/>
              <a:tabLst/>
              <a:defRPr sz="1600" b="1" i="0" u="none" strike="noStrike" cap="none" spc="0" baseline="0">
                <a:solidFill>
                  <a:srgbClr val="555960"/>
                </a:solidFill>
                <a:uFillTx/>
                <a:latin typeface="Franklin Gothic Demi Cond"/>
                <a:ea typeface="Franklin Gothic Demi Cond"/>
                <a:cs typeface="Franklin Gothic Demi Cond"/>
                <a:sym typeface="Franklin Gothic Demi Cond"/>
              </a:defRPr>
            </a:lvl5pPr>
            <a:lvl6pPr marL="1000125"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6pPr>
            <a:lvl7pPr marL="1128712"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7pPr>
            <a:lvl8pPr marL="1257300"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8pPr>
            <a:lvl9pPr marL="138588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9pPr>
          </a:lstStyle>
          <a:p>
            <a:pPr algn="ctr" hangingPunct="1"/>
            <a:r>
              <a:rPr lang="en-US" altLang="ko-KR" sz="2400" dirty="0">
                <a:solidFill>
                  <a:schemeClr val="tx1"/>
                </a:solidFill>
              </a:rPr>
              <a:t> 2. Deploy Server </a:t>
            </a:r>
            <a:r>
              <a:rPr lang="en-US" sz="2400" dirty="0">
                <a:solidFill>
                  <a:schemeClr val="tx1"/>
                </a:solidFill>
              </a:rPr>
              <a:t>&amp;  Release App.</a:t>
            </a:r>
          </a:p>
        </p:txBody>
      </p:sp>
    </p:spTree>
    <p:extLst>
      <p:ext uri="{BB962C8B-B14F-4D97-AF65-F5344CB8AC3E}">
        <p14:creationId xmlns:p14="http://schemas.microsoft.com/office/powerpoint/2010/main" val="645116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Reference</a:t>
            </a:r>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2925" y="4543479"/>
            <a:ext cx="1023408" cy="440988"/>
          </a:xfrm>
          <a:prstGeom prst="rect">
            <a:avLst/>
          </a:prstGeom>
        </p:spPr>
      </p:pic>
      <p:sp>
        <p:nvSpPr>
          <p:cNvPr id="13" name="텍스트 개체 틀 12">
            <a:extLst>
              <a:ext uri="{FF2B5EF4-FFF2-40B4-BE49-F238E27FC236}">
                <a16:creationId xmlns:a16="http://schemas.microsoft.com/office/drawing/2014/main" id="{460AB1A3-4AB3-78D3-D8C9-997D5E193373}"/>
              </a:ext>
            </a:extLst>
          </p:cNvPr>
          <p:cNvSpPr>
            <a:spLocks noGrp="1"/>
          </p:cNvSpPr>
          <p:nvPr>
            <p:ph type="body" sz="quarter" idx="14"/>
          </p:nvPr>
        </p:nvSpPr>
        <p:spPr/>
        <p:txBody>
          <a:bodyPr>
            <a:normAutofit fontScale="92500" lnSpcReduction="10000"/>
          </a:bodyPr>
          <a:lstStyle/>
          <a:p>
            <a:pPr marL="0" indent="0">
              <a:buNone/>
            </a:pPr>
            <a:r>
              <a:rPr lang="en-US" altLang="ko-KR" dirty="0"/>
              <a:t>[1] U.S. Department of Agriculture. World Production, Markets, and Trade Report (2022, Jun, 14), </a:t>
            </a:r>
            <a:r>
              <a:rPr lang="en-US" altLang="ko-KR" i="1" dirty="0">
                <a:effectLst/>
              </a:rPr>
              <a:t>Fresh Apples, Grapes, and Pears: World Markets and Trade.</a:t>
            </a:r>
            <a:r>
              <a:rPr lang="en-US" altLang="ko-KR" dirty="0"/>
              <a:t> [Online]. Available: https://apps.fas.usda.gov/psdonline/circulars/fruit.pdf</a:t>
            </a:r>
            <a:endParaRPr lang="en-US" altLang="ko-KR" dirty="0">
              <a:effectLst/>
            </a:endParaRPr>
          </a:p>
          <a:p>
            <a:pPr marL="0" indent="0">
              <a:buNone/>
            </a:pPr>
            <a:endParaRPr lang="en-US" altLang="ko-KR" dirty="0"/>
          </a:p>
          <a:p>
            <a:pPr marL="0" indent="0">
              <a:buNone/>
            </a:pPr>
            <a:r>
              <a:rPr lang="en-US" altLang="ko-KR" dirty="0"/>
              <a:t>[2] Schwallier. P, “</a:t>
            </a:r>
            <a:r>
              <a:rPr lang="en-US" altLang="ko-KR" i="1" dirty="0">
                <a:effectLst/>
              </a:rPr>
              <a:t>Checking apple maturity: What to look for,</a:t>
            </a:r>
            <a:r>
              <a:rPr lang="en-US" altLang="ko-KR" dirty="0"/>
              <a:t>” Michigan State Univ. Extension, Aug. 28, 2012. Accessed: Oct. 6, 2022. [Online]. Available: https://www.canr.msu.edu/news/checking_apple_maturity_what_to_look_for </a:t>
            </a:r>
            <a:endParaRPr lang="en-US" altLang="ko-KR" dirty="0">
              <a:effectLst/>
            </a:endParaRPr>
          </a:p>
          <a:p>
            <a:pPr marL="0" indent="0">
              <a:buNone/>
            </a:pPr>
            <a:endParaRPr lang="en-US" altLang="ko-KR" dirty="0"/>
          </a:p>
          <a:p>
            <a:pPr marL="0" indent="0">
              <a:buNone/>
            </a:pPr>
            <a:r>
              <a:rPr lang="en-US" altLang="ko-KR" dirty="0"/>
              <a:t>[3] Kim, </a:t>
            </a:r>
            <a:r>
              <a:rPr lang="en-US" altLang="ko-KR" dirty="0" err="1"/>
              <a:t>Seon</a:t>
            </a:r>
            <a:r>
              <a:rPr lang="en-US" altLang="ko-KR" dirty="0"/>
              <a:t>-Jong, “Analysis of Apple Colors and Sugar Contents Using Linear Regression,” in </a:t>
            </a:r>
            <a:r>
              <a:rPr lang="en-US" altLang="ko-KR" i="1" dirty="0">
                <a:effectLst/>
              </a:rPr>
              <a:t>Proc</a:t>
            </a:r>
            <a:r>
              <a:rPr lang="en-US" altLang="ko-KR" dirty="0"/>
              <a:t>. </a:t>
            </a:r>
            <a:r>
              <a:rPr lang="en-US" altLang="ko-KR" i="1" dirty="0">
                <a:effectLst/>
              </a:rPr>
              <a:t>The Journal of the Convergence on Culture Technology (JCCT) </a:t>
            </a:r>
            <a:r>
              <a:rPr lang="en-US" altLang="ko-KR" dirty="0"/>
              <a:t>Vol. 8, No. 1, pp. 201-207, Jan. 2022. [Online]. Available: https://koreascience.kr/article/JAKO202208148789847.view?orgId=anpor&amp;hide=breadcrumb,journalinfo</a:t>
            </a:r>
            <a:endParaRPr lang="en-US" altLang="ko-KR" dirty="0">
              <a:effectLst/>
            </a:endParaRPr>
          </a:p>
          <a:p>
            <a:pPr marL="0" indent="0">
              <a:buNone/>
            </a:pPr>
            <a:endParaRPr lang="en-US" altLang="ko-KR" dirty="0"/>
          </a:p>
          <a:p>
            <a:pPr marL="0" indent="0">
              <a:buNone/>
            </a:pPr>
            <a:r>
              <a:rPr lang="en-US" altLang="ko-KR" dirty="0"/>
              <a:t>[4] M. A. J. Al-</a:t>
            </a:r>
            <a:r>
              <a:rPr lang="en-US" altLang="ko-KR" dirty="0" err="1"/>
              <a:t>Sammarraie</a:t>
            </a:r>
            <a:r>
              <a:rPr lang="en-US" altLang="ko-KR" dirty="0"/>
              <a:t> </a:t>
            </a:r>
            <a:r>
              <a:rPr lang="en-US" altLang="ko-KR" i="1" dirty="0">
                <a:effectLst/>
              </a:rPr>
              <a:t>et al.</a:t>
            </a:r>
            <a:r>
              <a:rPr lang="en-US" altLang="ko-KR" dirty="0"/>
              <a:t>, “Predicting Fruit’s Sweetness Using Artificial Intelligence—Case Study: Orange,” in</a:t>
            </a:r>
            <a:r>
              <a:rPr lang="en-US" altLang="ko-KR" i="1" dirty="0">
                <a:effectLst/>
              </a:rPr>
              <a:t> Proc</a:t>
            </a:r>
            <a:r>
              <a:rPr lang="en-US" altLang="ko-KR" dirty="0"/>
              <a:t>. </a:t>
            </a:r>
            <a:r>
              <a:rPr lang="en-US" altLang="ko-KR" i="1" dirty="0">
                <a:effectLst/>
              </a:rPr>
              <a:t>Applied Sciences</a:t>
            </a:r>
            <a:r>
              <a:rPr lang="en-US" altLang="ko-KR" dirty="0"/>
              <a:t>, vol. 12, no. 16, p. 8233, Aug. 2022, [Online]. Available: https://doi.org/10.3390/app12168233</a:t>
            </a:r>
          </a:p>
        </p:txBody>
      </p:sp>
    </p:spTree>
    <p:extLst>
      <p:ext uri="{BB962C8B-B14F-4D97-AF65-F5344CB8AC3E}">
        <p14:creationId xmlns:p14="http://schemas.microsoft.com/office/powerpoint/2010/main" val="2742539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Reference</a:t>
            </a:r>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2925" y="4543479"/>
            <a:ext cx="1023408" cy="440988"/>
          </a:xfrm>
          <a:prstGeom prst="rect">
            <a:avLst/>
          </a:prstGeom>
        </p:spPr>
      </p:pic>
      <p:sp>
        <p:nvSpPr>
          <p:cNvPr id="13" name="텍스트 개체 틀 12">
            <a:extLst>
              <a:ext uri="{FF2B5EF4-FFF2-40B4-BE49-F238E27FC236}">
                <a16:creationId xmlns:a16="http://schemas.microsoft.com/office/drawing/2014/main" id="{460AB1A3-4AB3-78D3-D8C9-997D5E193373}"/>
              </a:ext>
            </a:extLst>
          </p:cNvPr>
          <p:cNvSpPr>
            <a:spLocks noGrp="1"/>
          </p:cNvSpPr>
          <p:nvPr>
            <p:ph type="body" sz="quarter" idx="14"/>
          </p:nvPr>
        </p:nvSpPr>
        <p:spPr>
          <a:xfrm>
            <a:off x="683537" y="1330940"/>
            <a:ext cx="7568987" cy="2558653"/>
          </a:xfrm>
        </p:spPr>
        <p:txBody>
          <a:bodyPr>
            <a:normAutofit fontScale="92500" lnSpcReduction="10000"/>
          </a:bodyPr>
          <a:lstStyle/>
          <a:p>
            <a:pPr marL="0" indent="0">
              <a:buNone/>
            </a:pPr>
            <a:r>
              <a:rPr lang="en-US" altLang="ko-KR" dirty="0"/>
              <a:t>[5] Chu-Hui Lee and </a:t>
            </a:r>
            <a:r>
              <a:rPr lang="en-US" altLang="ko-KR" dirty="0" err="1"/>
              <a:t>Jhih</a:t>
            </a:r>
            <a:r>
              <a:rPr lang="en-US" altLang="ko-KR" dirty="0"/>
              <a:t>-Chen </a:t>
            </a:r>
            <a:r>
              <a:rPr lang="en-US" altLang="ko-KR" dirty="0" err="1"/>
              <a:t>Jhou</a:t>
            </a:r>
            <a:r>
              <a:rPr lang="en-US" altLang="ko-KR" i="1" dirty="0">
                <a:effectLst/>
              </a:rPr>
              <a:t>. </a:t>
            </a:r>
            <a:r>
              <a:rPr lang="en-US" altLang="ko-KR" dirty="0"/>
              <a:t>“A Non-Invasive Method to Classify the Sweetness Levels of Apples,” in </a:t>
            </a:r>
            <a:r>
              <a:rPr lang="en-US" altLang="ko-KR" i="1" dirty="0">
                <a:effectLst/>
              </a:rPr>
              <a:t>Proc</a:t>
            </a:r>
            <a:r>
              <a:rPr lang="en-US" altLang="ko-KR" dirty="0"/>
              <a:t>. </a:t>
            </a:r>
            <a:r>
              <a:rPr lang="en-US" altLang="ko-KR" i="1" dirty="0">
                <a:effectLst/>
              </a:rPr>
              <a:t>2021 Artificial Intelligence and Virtual Reality (AIVR) (AIVR 2021) Association for Computing Machinery </a:t>
            </a:r>
            <a:r>
              <a:rPr lang="en-US" altLang="ko-KR" dirty="0"/>
              <a:t>pp. 128–134, July 2021. [Online]. Available: </a:t>
            </a:r>
            <a:r>
              <a:rPr lang="en-US" altLang="ko-KR" i="1" dirty="0"/>
              <a:t>https://doi.org/10.1145/3480433.3480453</a:t>
            </a:r>
            <a:endParaRPr lang="en-US" altLang="ko-KR" i="1" dirty="0">
              <a:effectLst/>
            </a:endParaRPr>
          </a:p>
          <a:p>
            <a:pPr marL="0" indent="0">
              <a:buNone/>
            </a:pPr>
            <a:endParaRPr lang="en-US" altLang="ko-KR" dirty="0"/>
          </a:p>
          <a:p>
            <a:pPr marL="0" indent="0">
              <a:buNone/>
            </a:pPr>
            <a:r>
              <a:rPr lang="en-US" altLang="ko-KR" dirty="0"/>
              <a:t>[6] T. </a:t>
            </a:r>
            <a:r>
              <a:rPr lang="en-US" altLang="ko-KR" dirty="0" err="1"/>
              <a:t>Ittatirut</a:t>
            </a:r>
            <a:r>
              <a:rPr lang="en-US" altLang="ko-KR" dirty="0"/>
              <a:t> </a:t>
            </a:r>
            <a:r>
              <a:rPr lang="en-US" altLang="ko-KR" i="1" dirty="0">
                <a:effectLst/>
              </a:rPr>
              <a:t>et al.</a:t>
            </a:r>
            <a:r>
              <a:rPr lang="en-US" altLang="ko-KR" dirty="0"/>
              <a:t>, "Apple Sweetness Measurement by image processing technique", 2016 Fifth ICT Int’l Student Project Conf. (ICT-IS; PC), Thailand, pp. 182-185, May 2016, [Online]. Available: https://ieeexplore.ieee.org/document/7519266</a:t>
            </a:r>
            <a:endParaRPr lang="en-US" altLang="ko-KR" dirty="0">
              <a:effectLst/>
            </a:endParaRPr>
          </a:p>
          <a:p>
            <a:pPr marL="0" indent="0">
              <a:buNone/>
            </a:pPr>
            <a:endParaRPr lang="en-US" altLang="ko-KR" dirty="0"/>
          </a:p>
          <a:p>
            <a:pPr marL="0" indent="0">
              <a:buNone/>
            </a:pPr>
            <a:r>
              <a:rPr lang="en-US" altLang="ko-KR" dirty="0"/>
              <a:t>[7] S. K. </a:t>
            </a:r>
            <a:r>
              <a:rPr lang="en-US" altLang="ko-KR" dirty="0" err="1"/>
              <a:t>Bejo</a:t>
            </a:r>
            <a:r>
              <a:rPr lang="en-US" altLang="ko-KR" dirty="0"/>
              <a:t> </a:t>
            </a:r>
            <a:r>
              <a:rPr lang="en-US" altLang="ko-KR" i="1" dirty="0">
                <a:effectLst/>
              </a:rPr>
              <a:t>et al.</a:t>
            </a:r>
            <a:r>
              <a:rPr lang="en-US" altLang="ko-KR" dirty="0"/>
              <a:t>, "Determination of </a:t>
            </a:r>
            <a:r>
              <a:rPr lang="en-US" altLang="ko-KR" dirty="0" err="1"/>
              <a:t>Chokanan</a:t>
            </a:r>
            <a:r>
              <a:rPr lang="en-US" altLang="ko-KR" dirty="0"/>
              <a:t> Mango Sweetness (Mangifera indica) Using Non-Destructive Image Processing Technique," Australian Journal of Crop Science (AICS), Jan. 2014, 8. 475-480, [Online]. Available: http://www.cropj.com/bejo_8_4_2014_475_480.pdf</a:t>
            </a:r>
          </a:p>
          <a:p>
            <a:pPr marL="0" indent="0">
              <a:buNone/>
            </a:pPr>
            <a:endParaRPr lang="en-US" altLang="ko-KR" dirty="0"/>
          </a:p>
          <a:p>
            <a:pPr marL="0" indent="0">
              <a:buNone/>
            </a:pPr>
            <a:r>
              <a:rPr lang="en-US" altLang="ko-KR" dirty="0">
                <a:effectLst/>
              </a:rPr>
              <a:t>[8] “Top 20 Fruits and Vegetables Sold in the U.S.,” </a:t>
            </a:r>
            <a:r>
              <a:rPr lang="en-US" altLang="ko-KR" i="1" dirty="0">
                <a:effectLst/>
              </a:rPr>
              <a:t>International Fresh Produce Association</a:t>
            </a:r>
            <a:r>
              <a:rPr lang="en-US" altLang="ko-KR" dirty="0">
                <a:effectLst/>
              </a:rPr>
              <a:t>, 12-Nov-2021. [Online]. Available: https://www.freshproduce.com/resources/consumer-trends/top-20/. [Accessed: 25-Oct-2022]. </a:t>
            </a:r>
          </a:p>
          <a:p>
            <a:pPr marL="0" indent="0">
              <a:buNone/>
            </a:pPr>
            <a:endParaRPr lang="en-US" altLang="ko-KR" dirty="0"/>
          </a:p>
        </p:txBody>
      </p:sp>
    </p:spTree>
    <p:extLst>
      <p:ext uri="{BB962C8B-B14F-4D97-AF65-F5344CB8AC3E}">
        <p14:creationId xmlns:p14="http://schemas.microsoft.com/office/powerpoint/2010/main" val="4112653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Reference</a:t>
            </a:r>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2925" y="4543479"/>
            <a:ext cx="1023408" cy="440988"/>
          </a:xfrm>
          <a:prstGeom prst="rect">
            <a:avLst/>
          </a:prstGeom>
        </p:spPr>
      </p:pic>
      <p:sp>
        <p:nvSpPr>
          <p:cNvPr id="13" name="텍스트 개체 틀 12">
            <a:extLst>
              <a:ext uri="{FF2B5EF4-FFF2-40B4-BE49-F238E27FC236}">
                <a16:creationId xmlns:a16="http://schemas.microsoft.com/office/drawing/2014/main" id="{460AB1A3-4AB3-78D3-D8C9-997D5E193373}"/>
              </a:ext>
            </a:extLst>
          </p:cNvPr>
          <p:cNvSpPr>
            <a:spLocks noGrp="1"/>
          </p:cNvSpPr>
          <p:nvPr>
            <p:ph type="body" sz="quarter" idx="14"/>
          </p:nvPr>
        </p:nvSpPr>
        <p:spPr>
          <a:xfrm>
            <a:off x="683537" y="1274199"/>
            <a:ext cx="7568987" cy="2778818"/>
          </a:xfrm>
        </p:spPr>
        <p:txBody>
          <a:bodyPr>
            <a:normAutofit/>
          </a:bodyPr>
          <a:lstStyle/>
          <a:p>
            <a:pPr marL="0" indent="0">
              <a:buNone/>
            </a:pPr>
            <a:r>
              <a:rPr lang="en-US" altLang="ko-KR" sz="1200" dirty="0"/>
              <a:t>[9] </a:t>
            </a:r>
            <a:r>
              <a:rPr lang="en-US" altLang="ko-KR" sz="1200" dirty="0">
                <a:effectLst/>
              </a:rPr>
              <a:t>“Linear regression,” </a:t>
            </a:r>
            <a:r>
              <a:rPr lang="en-US" altLang="ko-KR" sz="1200" i="1" dirty="0">
                <a:effectLst/>
              </a:rPr>
              <a:t>Wikipedia</a:t>
            </a:r>
            <a:r>
              <a:rPr lang="en-US" altLang="ko-KR" sz="1200" dirty="0">
                <a:effectLst/>
              </a:rPr>
              <a:t>, 23-Oct-2022. [Online]. Available: https://en.wikipedia.org/wiki/Linear_regression. [Accessed: 26-Oct-2022]. </a:t>
            </a:r>
          </a:p>
          <a:p>
            <a:pPr marL="0" indent="0">
              <a:buNone/>
            </a:pPr>
            <a:endParaRPr lang="en-US" altLang="ko-KR" sz="1200" dirty="0"/>
          </a:p>
          <a:p>
            <a:pPr marL="0" indent="0">
              <a:buNone/>
            </a:pPr>
            <a:r>
              <a:rPr lang="en-US" altLang="ko-KR" sz="1200" dirty="0"/>
              <a:t>[10] </a:t>
            </a:r>
            <a:r>
              <a:rPr lang="en-US" altLang="ko-KR" sz="1200" dirty="0">
                <a:effectLst/>
              </a:rPr>
              <a:t>“scikit-learn random forest,” Naver blog</a:t>
            </a:r>
            <a:r>
              <a:rPr lang="ko-KR" altLang="en-US" sz="1200" i="1" dirty="0">
                <a:effectLst/>
              </a:rPr>
              <a:t> </a:t>
            </a:r>
            <a:r>
              <a:rPr lang="en-US" altLang="ko-KR" sz="1200" i="1" dirty="0" err="1">
                <a:effectLst/>
              </a:rPr>
              <a:t>GodGo</a:t>
            </a:r>
            <a:r>
              <a:rPr lang="en-US" altLang="ko-KR" sz="1200" dirty="0">
                <a:effectLst/>
              </a:rPr>
              <a:t>. [Online]. Available: https://m.blog.naver.com/samsjang/220979751089. [Accessed: 26-Oct-2022]. </a:t>
            </a:r>
          </a:p>
          <a:p>
            <a:pPr marL="0" indent="0">
              <a:buNone/>
            </a:pPr>
            <a:endParaRPr lang="en-US" altLang="ko-KR" sz="1200" dirty="0"/>
          </a:p>
          <a:p>
            <a:pPr marL="0" indent="0">
              <a:buNone/>
            </a:pPr>
            <a:r>
              <a:rPr lang="en-US" altLang="ko-KR" sz="1200" dirty="0"/>
              <a:t>[11] </a:t>
            </a:r>
            <a:r>
              <a:rPr lang="en-US" altLang="ko-KR" sz="1200" dirty="0">
                <a:effectLst/>
              </a:rPr>
              <a:t>“VGG-16: CNN model,” </a:t>
            </a:r>
            <a:r>
              <a:rPr lang="en-US" altLang="ko-KR" sz="1200" i="1" dirty="0" err="1">
                <a:effectLst/>
              </a:rPr>
              <a:t>GeeksforGeeks</a:t>
            </a:r>
            <a:r>
              <a:rPr lang="en-US" altLang="ko-KR" sz="1200" dirty="0">
                <a:effectLst/>
              </a:rPr>
              <a:t>, 24-Aug-2022. [Online]. Available: https://www.geeksforgeeks.org/vgg-16-cnn-model/. [Accessed: 26-Oct-2022]. </a:t>
            </a:r>
          </a:p>
          <a:p>
            <a:pPr marL="0" indent="0">
              <a:buNone/>
            </a:pPr>
            <a:endParaRPr lang="en-US" altLang="ko-KR" sz="1200" dirty="0"/>
          </a:p>
          <a:p>
            <a:pPr marL="0" marR="457200" indent="0" algn="l">
              <a:buNone/>
            </a:pPr>
            <a:r>
              <a:rPr lang="en-US" altLang="ko-KR" sz="1200" dirty="0">
                <a:effectLst/>
              </a:rPr>
              <a:t>[12] </a:t>
            </a:r>
            <a:r>
              <a:rPr lang="en" altLang="ko-Kore-KR" sz="1200" b="0" i="0" dirty="0">
                <a:solidFill>
                  <a:srgbClr val="000000"/>
                </a:solidFill>
                <a:effectLst/>
              </a:rPr>
              <a:t>“</a:t>
            </a:r>
            <a:r>
              <a:rPr lang="en" altLang="ko-Kore-KR" sz="1200" b="0" i="0" dirty="0" err="1">
                <a:solidFill>
                  <a:srgbClr val="000000"/>
                </a:solidFill>
                <a:effectLst/>
              </a:rPr>
              <a:t>Xception</a:t>
            </a:r>
            <a:r>
              <a:rPr lang="en" altLang="ko-Kore-KR" sz="1200" b="0" i="0" dirty="0">
                <a:solidFill>
                  <a:srgbClr val="000000"/>
                </a:solidFill>
                <a:effectLst/>
              </a:rPr>
              <a:t> Architectural Design - coding,” </a:t>
            </a:r>
            <a:r>
              <a:rPr lang="en" altLang="ko-Kore-KR" sz="1200" b="0" i="1" dirty="0" err="1">
                <a:solidFill>
                  <a:srgbClr val="000000"/>
                </a:solidFill>
                <a:effectLst/>
              </a:rPr>
              <a:t>Gitbook.io</a:t>
            </a:r>
            <a:r>
              <a:rPr lang="en" altLang="ko-Kore-KR" sz="1200" b="0" i="0" dirty="0">
                <a:solidFill>
                  <a:srgbClr val="000000"/>
                </a:solidFill>
                <a:effectLst/>
              </a:rPr>
              <a:t>, 2022. https://</a:t>
            </a:r>
            <a:r>
              <a:rPr lang="en" altLang="ko-Kore-KR" sz="1200" b="0" i="0" dirty="0" err="1">
                <a:solidFill>
                  <a:srgbClr val="000000"/>
                </a:solidFill>
                <a:effectLst/>
              </a:rPr>
              <a:t>stephan-osterburg.gitbook.io</a:t>
            </a:r>
            <a:r>
              <a:rPr lang="en" altLang="ko-Kore-KR" sz="1200" b="0" i="0" dirty="0">
                <a:solidFill>
                  <a:srgbClr val="000000"/>
                </a:solidFill>
                <a:effectLst/>
              </a:rPr>
              <a:t>/coding/coding/ml-dl/</a:t>
            </a:r>
            <a:r>
              <a:rPr lang="en" altLang="ko-Kore-KR" sz="1200" b="0" i="0" dirty="0" err="1">
                <a:solidFill>
                  <a:srgbClr val="000000"/>
                </a:solidFill>
                <a:effectLst/>
              </a:rPr>
              <a:t>tensorfow</a:t>
            </a:r>
            <a:r>
              <a:rPr lang="en" altLang="ko-Kore-KR" sz="1200" b="0" i="0" dirty="0">
                <a:solidFill>
                  <a:srgbClr val="000000"/>
                </a:solidFill>
                <a:effectLst/>
              </a:rPr>
              <a:t>/ch3-xception/</a:t>
            </a:r>
            <a:r>
              <a:rPr lang="en" altLang="ko-Kore-KR" sz="1200" b="0" i="0" dirty="0" err="1">
                <a:solidFill>
                  <a:srgbClr val="000000"/>
                </a:solidFill>
                <a:effectLst/>
              </a:rPr>
              <a:t>xception</a:t>
            </a:r>
            <a:r>
              <a:rPr lang="en" altLang="ko-Kore-KR" sz="1200" b="0" i="0" dirty="0">
                <a:solidFill>
                  <a:srgbClr val="000000"/>
                </a:solidFill>
                <a:effectLst/>
              </a:rPr>
              <a:t>-architectural-design (accessed Dec. 13, 2022).</a:t>
            </a:r>
          </a:p>
          <a:p>
            <a:pPr marL="0" marR="457200" indent="0" algn="l">
              <a:buNone/>
            </a:pPr>
            <a:endParaRPr lang="en" altLang="ko-Kore-KR" sz="1200" b="0" i="0" dirty="0">
              <a:solidFill>
                <a:srgbClr val="000000"/>
              </a:solidFill>
              <a:effectLst/>
            </a:endParaRPr>
          </a:p>
          <a:p>
            <a:pPr marL="0" marR="457200" indent="0" algn="l">
              <a:buNone/>
            </a:pPr>
            <a:r>
              <a:rPr lang="en" altLang="ko-Kore-KR" sz="1200" dirty="0">
                <a:solidFill>
                  <a:srgbClr val="000000"/>
                </a:solidFill>
              </a:rPr>
              <a:t>[13] </a:t>
            </a:r>
            <a:r>
              <a:rPr lang="en" altLang="ko-Kore-KR" sz="1200" b="0" i="0" dirty="0">
                <a:solidFill>
                  <a:srgbClr val="000000"/>
                </a:solidFill>
                <a:effectLst/>
              </a:rPr>
              <a:t>V. Agarwal, “Complete Architectural Details of all </a:t>
            </a:r>
            <a:r>
              <a:rPr lang="en" altLang="ko-Kore-KR" sz="1200" b="0" i="0" dirty="0" err="1">
                <a:solidFill>
                  <a:srgbClr val="000000"/>
                </a:solidFill>
                <a:effectLst/>
              </a:rPr>
              <a:t>EfficientNet</a:t>
            </a:r>
            <a:r>
              <a:rPr lang="en" altLang="ko-Kore-KR" sz="1200" b="0" i="0" dirty="0">
                <a:solidFill>
                  <a:srgbClr val="000000"/>
                </a:solidFill>
                <a:effectLst/>
              </a:rPr>
              <a:t> Models,” </a:t>
            </a:r>
            <a:r>
              <a:rPr lang="en" altLang="ko-Kore-KR" sz="1200" b="0" i="1" dirty="0">
                <a:solidFill>
                  <a:srgbClr val="000000"/>
                </a:solidFill>
                <a:effectLst/>
              </a:rPr>
              <a:t>Medium</a:t>
            </a:r>
            <a:r>
              <a:rPr lang="en" altLang="ko-Kore-KR" sz="1200" b="0" i="0" dirty="0">
                <a:solidFill>
                  <a:srgbClr val="000000"/>
                </a:solidFill>
                <a:effectLst/>
              </a:rPr>
              <a:t>, May 31, 2020. https://</a:t>
            </a:r>
            <a:r>
              <a:rPr lang="en" altLang="ko-Kore-KR" sz="1200" b="0" i="0" dirty="0" err="1">
                <a:solidFill>
                  <a:srgbClr val="000000"/>
                </a:solidFill>
                <a:effectLst/>
              </a:rPr>
              <a:t>towardsdatascience.com</a:t>
            </a:r>
            <a:r>
              <a:rPr lang="en" altLang="ko-Kore-KR" sz="1200" b="0" i="0" dirty="0">
                <a:solidFill>
                  <a:srgbClr val="000000"/>
                </a:solidFill>
                <a:effectLst/>
              </a:rPr>
              <a:t>/complete-architectural-details-of-all-efficientnet-models-5fd5b736142</a:t>
            </a:r>
          </a:p>
          <a:p>
            <a:pPr marL="0" indent="0" algn="l">
              <a:buNone/>
            </a:pPr>
            <a:endParaRPr lang="en" altLang="ko-Kore-KR" sz="1600" dirty="0">
              <a:solidFill>
                <a:srgbClr val="000000"/>
              </a:solidFill>
              <a:latin typeface="Calibri" panose="020F0502020204030204" pitchFamily="34" charset="0"/>
            </a:endParaRPr>
          </a:p>
          <a:p>
            <a:pPr marL="0" indent="0" algn="l">
              <a:buNone/>
            </a:pPr>
            <a:endParaRPr lang="en" altLang="ko-Kore-KR" sz="1600" b="0" i="0" dirty="0">
              <a:solidFill>
                <a:srgbClr val="000000"/>
              </a:solidFill>
              <a:effectLst/>
              <a:latin typeface="Calibri" panose="020F0502020204030204" pitchFamily="34" charset="0"/>
            </a:endParaRPr>
          </a:p>
          <a:p>
            <a:pPr marL="0" marR="457200" indent="0" algn="l">
              <a:buNone/>
            </a:pPr>
            <a:endParaRPr lang="en" altLang="ko-Kore-KR" sz="1200" b="0" i="0" dirty="0">
              <a:solidFill>
                <a:srgbClr val="000000"/>
              </a:solidFill>
              <a:effectLst/>
            </a:endParaRPr>
          </a:p>
          <a:p>
            <a:pPr marL="0" indent="0">
              <a:buNone/>
            </a:pPr>
            <a:endParaRPr lang="en-US" altLang="ko-KR" sz="1200" dirty="0">
              <a:effectLst/>
            </a:endParaRPr>
          </a:p>
          <a:p>
            <a:pPr marL="0" indent="0">
              <a:buNone/>
            </a:pPr>
            <a:endParaRPr lang="en-US" altLang="ko-KR" sz="1200" dirty="0"/>
          </a:p>
        </p:txBody>
      </p:sp>
    </p:spTree>
    <p:extLst>
      <p:ext uri="{BB962C8B-B14F-4D97-AF65-F5344CB8AC3E}">
        <p14:creationId xmlns:p14="http://schemas.microsoft.com/office/powerpoint/2010/main" val="682465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Reference</a:t>
            </a:r>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2925" y="4543479"/>
            <a:ext cx="1023408" cy="440988"/>
          </a:xfrm>
          <a:prstGeom prst="rect">
            <a:avLst/>
          </a:prstGeom>
        </p:spPr>
      </p:pic>
      <p:sp>
        <p:nvSpPr>
          <p:cNvPr id="13" name="텍스트 개체 틀 12">
            <a:extLst>
              <a:ext uri="{FF2B5EF4-FFF2-40B4-BE49-F238E27FC236}">
                <a16:creationId xmlns:a16="http://schemas.microsoft.com/office/drawing/2014/main" id="{460AB1A3-4AB3-78D3-D8C9-997D5E193373}"/>
              </a:ext>
            </a:extLst>
          </p:cNvPr>
          <p:cNvSpPr>
            <a:spLocks noGrp="1"/>
          </p:cNvSpPr>
          <p:nvPr>
            <p:ph type="body" sz="quarter" idx="14"/>
          </p:nvPr>
        </p:nvSpPr>
        <p:spPr>
          <a:xfrm>
            <a:off x="683537" y="1175344"/>
            <a:ext cx="7568987" cy="2558653"/>
          </a:xfrm>
        </p:spPr>
        <p:txBody>
          <a:bodyPr>
            <a:normAutofit/>
          </a:bodyPr>
          <a:lstStyle/>
          <a:p>
            <a:pPr marL="0" marR="457200" indent="0" algn="l">
              <a:buNone/>
            </a:pPr>
            <a:r>
              <a:rPr lang="en-US" altLang="ko-KR" sz="1300" dirty="0"/>
              <a:t>[14] </a:t>
            </a:r>
            <a:r>
              <a:rPr lang="en" altLang="ko-Kore-KR" sz="1300" b="0" i="0" dirty="0">
                <a:solidFill>
                  <a:srgbClr val="000000"/>
                </a:solidFill>
                <a:effectLst/>
              </a:rPr>
              <a:t>“RGB Color Model | How It Work | Uses &amp; Example | Advantages,” </a:t>
            </a:r>
            <a:r>
              <a:rPr lang="en" altLang="ko-Kore-KR" sz="1300" b="0" i="1" dirty="0">
                <a:solidFill>
                  <a:srgbClr val="000000"/>
                </a:solidFill>
                <a:effectLst/>
              </a:rPr>
              <a:t>EDUCBA</a:t>
            </a:r>
            <a:r>
              <a:rPr lang="en" altLang="ko-Kore-KR" sz="1300" b="0" i="0" dirty="0">
                <a:solidFill>
                  <a:srgbClr val="000000"/>
                </a:solidFill>
                <a:effectLst/>
              </a:rPr>
              <a:t>, Jun. 08, 2019. https://</a:t>
            </a:r>
            <a:r>
              <a:rPr lang="en" altLang="ko-Kore-KR" sz="1300" b="0" i="0" dirty="0" err="1">
                <a:solidFill>
                  <a:srgbClr val="000000"/>
                </a:solidFill>
                <a:effectLst/>
              </a:rPr>
              <a:t>www.educba.com</a:t>
            </a:r>
            <a:r>
              <a:rPr lang="en" altLang="ko-Kore-KR" sz="1300" b="0" i="0" dirty="0">
                <a:solidFill>
                  <a:srgbClr val="000000"/>
                </a:solidFill>
                <a:effectLst/>
              </a:rPr>
              <a:t>/</a:t>
            </a:r>
            <a:r>
              <a:rPr lang="en" altLang="ko-Kore-KR" sz="1300" b="0" i="0" dirty="0" err="1">
                <a:solidFill>
                  <a:srgbClr val="000000"/>
                </a:solidFill>
                <a:effectLst/>
              </a:rPr>
              <a:t>rgb</a:t>
            </a:r>
            <a:r>
              <a:rPr lang="en" altLang="ko-Kore-KR" sz="1300" b="0" i="0" dirty="0">
                <a:solidFill>
                  <a:srgbClr val="000000"/>
                </a:solidFill>
                <a:effectLst/>
              </a:rPr>
              <a:t>-color-model/</a:t>
            </a:r>
          </a:p>
          <a:p>
            <a:pPr marL="0" marR="457200" indent="0" algn="l">
              <a:buNone/>
            </a:pPr>
            <a:endParaRPr lang="en" altLang="ko-Kore-KR" b="0" i="0" dirty="0">
              <a:solidFill>
                <a:srgbClr val="000000"/>
              </a:solidFill>
              <a:effectLst/>
              <a:latin typeface="Calibri" panose="020F0502020204030204" pitchFamily="34" charset="0"/>
            </a:endParaRPr>
          </a:p>
          <a:p>
            <a:pPr marL="0" marR="457200" indent="0" algn="l">
              <a:buNone/>
            </a:pPr>
            <a:r>
              <a:rPr lang="en" altLang="ko-Kore-KR" dirty="0">
                <a:solidFill>
                  <a:srgbClr val="000000"/>
                </a:solidFill>
              </a:rPr>
              <a:t>[15] </a:t>
            </a:r>
            <a:r>
              <a:rPr lang="en" altLang="ko-Kore-KR" b="0" i="0" dirty="0">
                <a:solidFill>
                  <a:srgbClr val="000000"/>
                </a:solidFill>
                <a:effectLst/>
              </a:rPr>
              <a:t>Wikipedia Contributors, “HSL and HSV,” </a:t>
            </a:r>
            <a:r>
              <a:rPr lang="en" altLang="ko-Kore-KR" b="0" i="1" dirty="0">
                <a:solidFill>
                  <a:srgbClr val="000000"/>
                </a:solidFill>
                <a:effectLst/>
              </a:rPr>
              <a:t>Wikipedia</a:t>
            </a:r>
            <a:r>
              <a:rPr lang="en" altLang="ko-Kore-KR" b="0" i="0" dirty="0">
                <a:solidFill>
                  <a:srgbClr val="000000"/>
                </a:solidFill>
                <a:effectLst/>
              </a:rPr>
              <a:t>, Jun. 23, 2019. https://</a:t>
            </a:r>
            <a:r>
              <a:rPr lang="en" altLang="ko-Kore-KR" b="0" i="0" dirty="0" err="1">
                <a:solidFill>
                  <a:srgbClr val="000000"/>
                </a:solidFill>
                <a:effectLst/>
              </a:rPr>
              <a:t>en.wikipedia.org</a:t>
            </a:r>
            <a:r>
              <a:rPr lang="en" altLang="ko-Kore-KR" b="0" i="0" dirty="0">
                <a:solidFill>
                  <a:srgbClr val="000000"/>
                </a:solidFill>
                <a:effectLst/>
              </a:rPr>
              <a:t>/wiki/</a:t>
            </a:r>
            <a:r>
              <a:rPr lang="en" altLang="ko-Kore-KR" b="0" i="0" dirty="0" err="1">
                <a:solidFill>
                  <a:srgbClr val="000000"/>
                </a:solidFill>
                <a:effectLst/>
              </a:rPr>
              <a:t>HSL_and_HSV</a:t>
            </a:r>
            <a:endParaRPr lang="en" altLang="ko-Kore-KR" b="0" i="0" dirty="0">
              <a:solidFill>
                <a:srgbClr val="000000"/>
              </a:solidFill>
              <a:effectLst/>
            </a:endParaRPr>
          </a:p>
          <a:p>
            <a:pPr marL="0" indent="0" algn="l">
              <a:buNone/>
            </a:pPr>
            <a:endParaRPr lang="en" altLang="ko-KR" dirty="0">
              <a:solidFill>
                <a:srgbClr val="000000"/>
              </a:solidFill>
            </a:endParaRPr>
          </a:p>
          <a:p>
            <a:pPr marL="0" marR="457200" indent="0" algn="l">
              <a:buNone/>
            </a:pPr>
            <a:r>
              <a:rPr lang="en" altLang="ko-Kore-KR" b="0" i="0" dirty="0">
                <a:solidFill>
                  <a:srgbClr val="000000"/>
                </a:solidFill>
                <a:effectLst/>
              </a:rPr>
              <a:t>[16] M. Tan and Q. Le, “EfficientNetV2: Smaller Models and Faster Training.” [Online]. </a:t>
            </a:r>
            <a:r>
              <a:rPr lang="en" altLang="ko-Kore-KR" b="0" i="0" dirty="0" err="1">
                <a:solidFill>
                  <a:srgbClr val="000000"/>
                </a:solidFill>
                <a:effectLst/>
              </a:rPr>
              <a:t>Available:https</a:t>
            </a:r>
            <a:r>
              <a:rPr lang="en" altLang="ko-Kore-KR" b="0" i="0" dirty="0">
                <a:solidFill>
                  <a:srgbClr val="000000"/>
                </a:solidFill>
                <a:effectLst/>
              </a:rPr>
              <a:t>://</a:t>
            </a:r>
            <a:r>
              <a:rPr lang="en" altLang="ko-Kore-KR" b="0" i="0" dirty="0" err="1">
                <a:solidFill>
                  <a:srgbClr val="000000"/>
                </a:solidFill>
                <a:effectLst/>
              </a:rPr>
              <a:t>arxiv.org</a:t>
            </a:r>
            <a:r>
              <a:rPr lang="en" altLang="ko-Kore-KR" b="0" i="0" dirty="0">
                <a:solidFill>
                  <a:srgbClr val="000000"/>
                </a:solidFill>
                <a:effectLst/>
              </a:rPr>
              <a:t>/pdf/2104.00298.pdf</a:t>
            </a:r>
          </a:p>
          <a:p>
            <a:pPr marL="0" marR="457200" indent="0" algn="l">
              <a:buNone/>
            </a:pPr>
            <a:endParaRPr lang="en" altLang="ko-Kore-KR" dirty="0">
              <a:solidFill>
                <a:srgbClr val="000000"/>
              </a:solidFill>
              <a:latin typeface="Calibri" panose="020F0502020204030204" pitchFamily="34" charset="0"/>
            </a:endParaRPr>
          </a:p>
          <a:p>
            <a:pPr marL="0" marR="457200" indent="0" algn="l">
              <a:buNone/>
            </a:pPr>
            <a:r>
              <a:rPr lang="en" altLang="ko-Kore-KR" sz="1200" b="0" i="0" dirty="0">
                <a:solidFill>
                  <a:srgbClr val="000000"/>
                </a:solidFill>
                <a:effectLst/>
              </a:rPr>
              <a:t>[17] S. Mahapatra, “Why Deep Learning over Traditional Machine Learning?,” </a:t>
            </a:r>
            <a:r>
              <a:rPr lang="en" altLang="ko-Kore-KR" sz="1200" b="0" i="1" dirty="0">
                <a:solidFill>
                  <a:srgbClr val="000000"/>
                </a:solidFill>
                <a:effectLst/>
              </a:rPr>
              <a:t>Medium</a:t>
            </a:r>
            <a:r>
              <a:rPr lang="en" altLang="ko-Kore-KR" sz="1200" b="0" i="0" dirty="0">
                <a:solidFill>
                  <a:srgbClr val="000000"/>
                </a:solidFill>
                <a:effectLst/>
              </a:rPr>
              <a:t>, Jan. 22, 2019. https://</a:t>
            </a:r>
            <a:r>
              <a:rPr lang="en" altLang="ko-Kore-KR" sz="1200" b="0" i="0" dirty="0" err="1">
                <a:solidFill>
                  <a:srgbClr val="000000"/>
                </a:solidFill>
                <a:effectLst/>
              </a:rPr>
              <a:t>towardsdatascience.com</a:t>
            </a:r>
            <a:r>
              <a:rPr lang="en" altLang="ko-Kore-KR" sz="1200" b="0" i="0" dirty="0">
                <a:solidFill>
                  <a:srgbClr val="000000"/>
                </a:solidFill>
                <a:effectLst/>
              </a:rPr>
              <a:t>/why-deep-learning-is-needed-over-traditional-machine-learning-1b6a99177063</a:t>
            </a:r>
          </a:p>
        </p:txBody>
      </p:sp>
    </p:spTree>
    <p:extLst>
      <p:ext uri="{BB962C8B-B14F-4D97-AF65-F5344CB8AC3E}">
        <p14:creationId xmlns:p14="http://schemas.microsoft.com/office/powerpoint/2010/main" val="3407100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Reference</a:t>
            </a:r>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2925" y="4543479"/>
            <a:ext cx="1023408" cy="440988"/>
          </a:xfrm>
          <a:prstGeom prst="rect">
            <a:avLst/>
          </a:prstGeom>
        </p:spPr>
      </p:pic>
      <p:sp>
        <p:nvSpPr>
          <p:cNvPr id="5" name="텍스트 개체 틀 12">
            <a:extLst>
              <a:ext uri="{FF2B5EF4-FFF2-40B4-BE49-F238E27FC236}">
                <a16:creationId xmlns:a16="http://schemas.microsoft.com/office/drawing/2014/main" id="{8318AF6A-223D-24D7-8012-0D242B0CE659}"/>
              </a:ext>
            </a:extLst>
          </p:cNvPr>
          <p:cNvSpPr txBox="1">
            <a:spLocks/>
          </p:cNvSpPr>
          <p:nvPr/>
        </p:nvSpPr>
        <p:spPr>
          <a:xfrm>
            <a:off x="683537" y="1159436"/>
            <a:ext cx="7568987" cy="2458975"/>
          </a:xfrm>
          <a:prstGeom prst="rect">
            <a:avLst/>
          </a:prstGeom>
        </p:spPr>
        <p:txBody>
          <a:bodyPr>
            <a:normAutofit lnSpcReduction="10000"/>
          </a:bodyPr>
          <a:lstStyle>
            <a:lvl1pPr marL="171450" marR="0" indent="-171450"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1pPr>
            <a:lvl2pPr marL="35718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2pPr>
            <a:lvl3pPr marL="52863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3pPr>
            <a:lvl4pPr marL="70008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4pPr>
            <a:lvl5pPr marL="87153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5pPr>
            <a:lvl6pPr marL="1000125"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6pPr>
            <a:lvl7pPr marL="1128712"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7pPr>
            <a:lvl8pPr marL="1257300"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8pPr>
            <a:lvl9pPr marL="1385887" marR="0" indent="-185737" algn="l" defTabSz="685800" rtl="0" latinLnBrk="0">
              <a:lnSpc>
                <a:spcPct val="100000"/>
              </a:lnSpc>
              <a:spcBef>
                <a:spcPts val="700"/>
              </a:spcBef>
              <a:spcAft>
                <a:spcPts val="0"/>
              </a:spcAft>
              <a:buClr>
                <a:schemeClr val="accent2">
                  <a:lumOff val="44000"/>
                </a:schemeClr>
              </a:buClr>
              <a:buSzPct val="100000"/>
              <a:buFont typeface="Arial"/>
              <a:buChar char="•"/>
              <a:tabLst/>
              <a:defRPr sz="1300" b="1" i="0" u="none" strike="noStrike" cap="none" spc="0" baseline="0">
                <a:solidFill>
                  <a:srgbClr val="262626"/>
                </a:solidFill>
                <a:uFillTx/>
                <a:latin typeface="Franklin Gothic Medium"/>
                <a:ea typeface="Franklin Gothic Medium"/>
                <a:cs typeface="Franklin Gothic Medium"/>
                <a:sym typeface="Franklin Gothic Medium"/>
              </a:defRPr>
            </a:lvl9pPr>
          </a:lstStyle>
          <a:p>
            <a:pPr marL="0" indent="0" hangingPunct="1">
              <a:buNone/>
            </a:pPr>
            <a:r>
              <a:rPr lang="en-US" sz="1200" dirty="0">
                <a:effectLst/>
                <a:latin typeface="Franklin Gothic Medium" panose="020B0603020102020204" pitchFamily="34" charset="0"/>
              </a:rPr>
              <a:t>[18] “Yolo Object Detection Logo”, </a:t>
            </a:r>
            <a:r>
              <a:rPr lang="en-US" sz="1200" dirty="0" err="1">
                <a:effectLst/>
                <a:latin typeface="Franklin Gothic Medium" panose="020B0603020102020204" pitchFamily="34" charset="0"/>
              </a:rPr>
              <a:t>PngAAA</a:t>
            </a:r>
            <a:r>
              <a:rPr lang="en-US" sz="1200" dirty="0">
                <a:effectLst/>
                <a:latin typeface="Franklin Gothic Medium" panose="020B0603020102020204" pitchFamily="34" charset="0"/>
              </a:rPr>
              <a:t>. [Online]. Available: </a:t>
            </a:r>
            <a:r>
              <a:rPr lang="en-US" sz="1200" dirty="0">
                <a:solidFill>
                  <a:srgbClr val="DCA10D"/>
                </a:solidFill>
                <a:effectLst/>
                <a:latin typeface="Franklin Gothic Medium" panose="020B0603020102020204" pitchFamily="34" charset="0"/>
                <a:hlinkClick r:id="rId4"/>
              </a:rPr>
              <a:t>https://www.pngaaa.com/detail/3594055</a:t>
            </a:r>
            <a:r>
              <a:rPr lang="en-US" sz="1200" dirty="0">
                <a:solidFill>
                  <a:srgbClr val="000000"/>
                </a:solidFill>
                <a:effectLst/>
                <a:latin typeface="Franklin Gothic Medium" panose="020B0603020102020204" pitchFamily="34" charset="0"/>
              </a:rPr>
              <a:t>. [Accessed:12-Dec-2022]</a:t>
            </a:r>
          </a:p>
          <a:p>
            <a:pPr marL="0" indent="0" hangingPunct="1">
              <a:buNone/>
            </a:pPr>
            <a:endParaRPr lang="en-US" sz="1200" dirty="0">
              <a:solidFill>
                <a:srgbClr val="DCA10D"/>
              </a:solidFill>
              <a:effectLst/>
              <a:latin typeface="Franklin Gothic Medium" panose="020B0603020102020204" pitchFamily="34" charset="0"/>
            </a:endParaRPr>
          </a:p>
          <a:p>
            <a:pPr marL="0" indent="0">
              <a:buNone/>
            </a:pPr>
            <a:r>
              <a:rPr lang="en-US" sz="1200" dirty="0">
                <a:effectLst/>
                <a:latin typeface="Franklin Gothic Medium" panose="020B0603020102020204" pitchFamily="34" charset="0"/>
              </a:rPr>
              <a:t>[19] “Stayman Winesap Apple Tree”, ISONS Nursery &amp; Vineyards. [Online]. Available: </a:t>
            </a:r>
            <a:r>
              <a:rPr lang="en-US" sz="1200" dirty="0">
                <a:solidFill>
                  <a:srgbClr val="DCA10D"/>
                </a:solidFill>
                <a:effectLst/>
                <a:latin typeface="Franklin Gothic Medium" panose="020B0603020102020204" pitchFamily="34" charset="0"/>
                <a:hlinkClick r:id="rId5"/>
              </a:rPr>
              <a:t>https://www.isons.com/shop/fruit-trees/apple-trees/stayman-winesap-apple-tree/</a:t>
            </a:r>
            <a:r>
              <a:rPr lang="en-US" sz="1200" dirty="0">
                <a:solidFill>
                  <a:srgbClr val="000000"/>
                </a:solidFill>
                <a:effectLst/>
                <a:latin typeface="Franklin Gothic Medium" panose="020B0603020102020204" pitchFamily="34" charset="0"/>
              </a:rPr>
              <a:t>. [Accessed:12-Dec-2022]</a:t>
            </a:r>
          </a:p>
          <a:p>
            <a:pPr marL="0" indent="0">
              <a:buNone/>
            </a:pPr>
            <a:endParaRPr lang="en-US" sz="1200" dirty="0">
              <a:solidFill>
                <a:srgbClr val="000000"/>
              </a:solidFill>
              <a:effectLst/>
              <a:latin typeface="Franklin Gothic Medium" panose="020B0603020102020204" pitchFamily="34" charset="0"/>
            </a:endParaRPr>
          </a:p>
          <a:p>
            <a:pPr marL="0" indent="0">
              <a:buNone/>
            </a:pPr>
            <a:r>
              <a:rPr lang="en-US" sz="1200" dirty="0">
                <a:effectLst/>
                <a:latin typeface="Franklin Gothic Medium" panose="020B0603020102020204" pitchFamily="34" charset="0"/>
              </a:rPr>
              <a:t>[20] “Amazon Web Services”, Wikipedia.  [Online]. Available:  </a:t>
            </a:r>
            <a:r>
              <a:rPr lang="en-US" sz="1200" dirty="0">
                <a:solidFill>
                  <a:srgbClr val="DCA10D"/>
                </a:solidFill>
                <a:effectLst/>
                <a:latin typeface="Franklin Gothic Medium" panose="020B0603020102020204" pitchFamily="34" charset="0"/>
                <a:hlinkClick r:id="rId6"/>
              </a:rPr>
              <a:t>https://en.wikipedia.org/wiki/Amazon_Web_Services</a:t>
            </a:r>
            <a:r>
              <a:rPr lang="en-US" sz="1200" dirty="0">
                <a:solidFill>
                  <a:srgbClr val="000000"/>
                </a:solidFill>
                <a:effectLst/>
                <a:latin typeface="Franklin Gothic Medium" panose="020B0603020102020204" pitchFamily="34" charset="0"/>
              </a:rPr>
              <a:t>. [Accessed:12-Dec-2022]</a:t>
            </a:r>
          </a:p>
          <a:p>
            <a:pPr marL="0" indent="0">
              <a:buNone/>
            </a:pPr>
            <a:endParaRPr lang="en-US" sz="1200" dirty="0">
              <a:solidFill>
                <a:srgbClr val="000000"/>
              </a:solidFill>
              <a:effectLst/>
              <a:latin typeface="Franklin Gothic Medium" panose="020B0603020102020204" pitchFamily="34" charset="0"/>
            </a:endParaRPr>
          </a:p>
          <a:p>
            <a:pPr marL="0" indent="0">
              <a:buNone/>
            </a:pPr>
            <a:r>
              <a:rPr lang="en-US" sz="1200" dirty="0">
                <a:effectLst/>
                <a:latin typeface="Franklin Gothic Medium" panose="020B0603020102020204" pitchFamily="34" charset="0"/>
              </a:rPr>
              <a:t>[21]“Fruit image” ,</a:t>
            </a:r>
            <a:r>
              <a:rPr lang="en-US" sz="1200" dirty="0" err="1">
                <a:effectLst/>
                <a:latin typeface="Franklin Gothic Medium" panose="020B0603020102020204" pitchFamily="34" charset="0"/>
              </a:rPr>
              <a:t>unsplash</a:t>
            </a:r>
            <a:r>
              <a:rPr lang="en-US" sz="1200" dirty="0">
                <a:effectLst/>
                <a:latin typeface="Franklin Gothic Medium" panose="020B0603020102020204" pitchFamily="34" charset="0"/>
              </a:rPr>
              <a:t>, 16-JAN-2021. [Online]. Available: </a:t>
            </a:r>
            <a:r>
              <a:rPr lang="en-US" sz="1200" dirty="0">
                <a:solidFill>
                  <a:srgbClr val="DCA10D"/>
                </a:solidFill>
                <a:effectLst/>
                <a:latin typeface="Franklin Gothic Medium" panose="020B0603020102020204" pitchFamily="34" charset="0"/>
                <a:hlinkClick r:id="rId7"/>
              </a:rPr>
              <a:t>https://unsplash.com/photos/M_xIaxQE3Ms</a:t>
            </a:r>
            <a:r>
              <a:rPr lang="en-US" sz="1200" dirty="0">
                <a:solidFill>
                  <a:srgbClr val="000000"/>
                </a:solidFill>
                <a:effectLst/>
                <a:latin typeface="Franklin Gothic Medium" panose="020B0603020102020204" pitchFamily="34" charset="0"/>
              </a:rPr>
              <a:t>. [Accessed:12-Dec-2022]</a:t>
            </a:r>
            <a:endParaRPr lang="en-US" sz="1200" dirty="0">
              <a:solidFill>
                <a:srgbClr val="DCA10D"/>
              </a:solidFill>
              <a:effectLst/>
              <a:latin typeface="Franklin Gothic Medium" panose="020B0603020102020204" pitchFamily="34" charset="0"/>
            </a:endParaRPr>
          </a:p>
          <a:p>
            <a:pPr marL="0" indent="0">
              <a:buNone/>
            </a:pPr>
            <a:endParaRPr lang="en-US" dirty="0">
              <a:solidFill>
                <a:srgbClr val="DCA10D"/>
              </a:solidFill>
              <a:effectLst/>
              <a:latin typeface="Franklin Gothic Medium" panose="020B0603020102020204" pitchFamily="34" charset="0"/>
            </a:endParaRPr>
          </a:p>
          <a:p>
            <a:pPr marL="0" indent="0">
              <a:buNone/>
            </a:pPr>
            <a:endParaRPr lang="en-US" dirty="0">
              <a:solidFill>
                <a:srgbClr val="DCA10D"/>
              </a:solidFill>
              <a:effectLst/>
              <a:latin typeface="Franklin Gothic Medium" panose="020B0603020102020204" pitchFamily="34" charset="0"/>
            </a:endParaRPr>
          </a:p>
        </p:txBody>
      </p:sp>
    </p:spTree>
    <p:extLst>
      <p:ext uri="{BB962C8B-B14F-4D97-AF65-F5344CB8AC3E}">
        <p14:creationId xmlns:p14="http://schemas.microsoft.com/office/powerpoint/2010/main" val="4218130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9A4496B6-14FB-68F4-B790-DA36F25938FA}"/>
              </a:ext>
            </a:extLst>
          </p:cNvPr>
          <p:cNvPicPr>
            <a:picLocks noChangeAspect="1"/>
          </p:cNvPicPr>
          <p:nvPr/>
        </p:nvPicPr>
        <p:blipFill>
          <a:blip r:embed="rId2"/>
          <a:stretch>
            <a:fillRect/>
          </a:stretch>
        </p:blipFill>
        <p:spPr>
          <a:xfrm>
            <a:off x="711581" y="3358655"/>
            <a:ext cx="2411546" cy="800883"/>
          </a:xfrm>
          <a:prstGeom prst="rect">
            <a:avLst/>
          </a:prstGeom>
        </p:spPr>
      </p:pic>
      <p:sp>
        <p:nvSpPr>
          <p:cNvPr id="2" name="Title 1">
            <a:extLst>
              <a:ext uri="{FF2B5EF4-FFF2-40B4-BE49-F238E27FC236}">
                <a16:creationId xmlns:a16="http://schemas.microsoft.com/office/drawing/2014/main" id="{F963AA69-4F90-5544-A519-96056A6A013A}"/>
              </a:ext>
            </a:extLst>
          </p:cNvPr>
          <p:cNvSpPr>
            <a:spLocks noGrp="1"/>
          </p:cNvSpPr>
          <p:nvPr>
            <p:ph type="ctrTitle"/>
          </p:nvPr>
        </p:nvSpPr>
        <p:spPr>
          <a:xfrm>
            <a:off x="2272322" y="1408734"/>
            <a:ext cx="4599356" cy="1107996"/>
          </a:xfrm>
        </p:spPr>
        <p:txBody>
          <a:bodyPr/>
          <a:lstStyle/>
          <a:p>
            <a:pPr algn="ctr"/>
            <a:r>
              <a:rPr lang="en-US" sz="8000" dirty="0">
                <a:latin typeface="Franklin Gothic Demi" panose="020B0703020102020204" pitchFamily="34" charset="0"/>
              </a:rPr>
              <a:t>Thank You</a:t>
            </a:r>
            <a:endParaRPr lang="en-US" sz="4000" dirty="0">
              <a:latin typeface="Franklin Gothic Demi" panose="020B0703020102020204" pitchFamily="34" charset="0"/>
            </a:endParaRPr>
          </a:p>
        </p:txBody>
      </p:sp>
      <p:sp>
        <p:nvSpPr>
          <p:cNvPr id="3" name="Slide Number Placeholder 2">
            <a:extLst>
              <a:ext uri="{FF2B5EF4-FFF2-40B4-BE49-F238E27FC236}">
                <a16:creationId xmlns:a16="http://schemas.microsoft.com/office/drawing/2014/main" id="{75C918AC-3EFA-284C-B639-1EADAA484FB7}"/>
              </a:ext>
            </a:extLst>
          </p:cNvPr>
          <p:cNvSpPr>
            <a:spLocks noGrp="1"/>
          </p:cNvSpPr>
          <p:nvPr>
            <p:ph type="sldNum" sz="quarter" idx="12"/>
          </p:nvPr>
        </p:nvSpPr>
        <p:spPr/>
        <p:txBody>
          <a:bodyPr/>
          <a:lstStyle/>
          <a:p>
            <a:fld id="{8A7A6979-0714-4377-B894-6BE4C2D6E202}" type="slidenum">
              <a:rPr lang="en-US" smtClean="0"/>
              <a:pPr/>
              <a:t>48</a:t>
            </a:fld>
            <a:endParaRPr lang="en-US" dirty="0"/>
          </a:p>
        </p:txBody>
      </p:sp>
      <p:pic>
        <p:nvPicPr>
          <p:cNvPr id="9" name="그림 8">
            <a:extLst>
              <a:ext uri="{FF2B5EF4-FFF2-40B4-BE49-F238E27FC236}">
                <a16:creationId xmlns:a16="http://schemas.microsoft.com/office/drawing/2014/main" id="{D7F53913-53C3-29EC-E305-AD4E7BDD0C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89113" y="4470850"/>
            <a:ext cx="1627188" cy="540395"/>
          </a:xfrm>
          <a:prstGeom prst="rect">
            <a:avLst/>
          </a:prstGeom>
        </p:spPr>
      </p:pic>
      <p:sp>
        <p:nvSpPr>
          <p:cNvPr id="4" name="TextBox 3">
            <a:extLst>
              <a:ext uri="{FF2B5EF4-FFF2-40B4-BE49-F238E27FC236}">
                <a16:creationId xmlns:a16="http://schemas.microsoft.com/office/drawing/2014/main" id="{B9476726-BC8A-D832-366A-99B43B2E64A0}"/>
              </a:ext>
            </a:extLst>
          </p:cNvPr>
          <p:cNvSpPr txBox="1"/>
          <p:nvPr/>
        </p:nvSpPr>
        <p:spPr>
          <a:xfrm>
            <a:off x="2602707" y="2536258"/>
            <a:ext cx="4094326" cy="861774"/>
          </a:xfrm>
          <a:prstGeom prst="rect">
            <a:avLst/>
          </a:prstGeom>
          <a:noFill/>
        </p:spPr>
        <p:txBody>
          <a:bodyPr wrap="none" rtlCol="0">
            <a:spAutoFit/>
          </a:bodyPr>
          <a:lstStyle/>
          <a:p>
            <a:r>
              <a:rPr kumimoji="1" lang="en-US" altLang="ko-Kore-KR" sz="5000" b="1" i="1" dirty="0">
                <a:latin typeface="Franklin Gothic Medium" panose="020B0603020102020204" pitchFamily="34" charset="0"/>
              </a:rPr>
              <a:t>Any Question?</a:t>
            </a:r>
            <a:endParaRPr kumimoji="1" lang="ko-Kore-KR" altLang="en-US" sz="5000" b="1" i="1" dirty="0">
              <a:latin typeface="Franklin Gothic Medium" panose="020B0603020102020204" pitchFamily="34" charset="0"/>
            </a:endParaRPr>
          </a:p>
        </p:txBody>
      </p:sp>
    </p:spTree>
    <p:extLst>
      <p:ext uri="{BB962C8B-B14F-4D97-AF65-F5344CB8AC3E}">
        <p14:creationId xmlns:p14="http://schemas.microsoft.com/office/powerpoint/2010/main" val="4201476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Introduction</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854986"/>
            <a:ext cx="4023346" cy="307777"/>
          </a:xfrm>
        </p:spPr>
        <p:txBody>
          <a:bodyPr/>
          <a:lstStyle/>
          <a:p>
            <a:r>
              <a:rPr lang="en-US" sz="2000" dirty="0"/>
              <a:t>Production</a:t>
            </a:r>
            <a:r>
              <a:rPr lang="ko-KR" altLang="en-US" sz="2000" dirty="0"/>
              <a:t> </a:t>
            </a:r>
            <a:r>
              <a:rPr lang="en-US" altLang="ko-KR" sz="2000" dirty="0"/>
              <a:t>&amp;</a:t>
            </a:r>
            <a:r>
              <a:rPr lang="ko-KR" altLang="en-US" sz="2000" dirty="0"/>
              <a:t> </a:t>
            </a:r>
            <a:r>
              <a:rPr lang="en-US" altLang="ko-KR" sz="2000" dirty="0"/>
              <a:t>Demand</a:t>
            </a:r>
            <a:r>
              <a:rPr lang="en-US" sz="2000" dirty="0"/>
              <a:t> of Apples in the US</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5</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82763" y="4543479"/>
            <a:ext cx="1053570" cy="440988"/>
          </a:xfrm>
          <a:prstGeom prst="rect">
            <a:avLst/>
          </a:prstGeom>
        </p:spPr>
      </p:pic>
      <p:pic>
        <p:nvPicPr>
          <p:cNvPr id="7" name="그림 6" descr="사과, 과일, 실내, 빨간색이(가) 표시된 사진&#10;&#10;자동 생성된 설명">
            <a:extLst>
              <a:ext uri="{FF2B5EF4-FFF2-40B4-BE49-F238E27FC236}">
                <a16:creationId xmlns:a16="http://schemas.microsoft.com/office/drawing/2014/main" id="{1EBA4962-60EC-FD52-78D0-AF15242A8E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8898" y="1459970"/>
            <a:ext cx="2754870" cy="3032672"/>
          </a:xfrm>
          <a:prstGeom prst="rect">
            <a:avLst/>
          </a:prstGeom>
        </p:spPr>
      </p:pic>
      <p:sp>
        <p:nvSpPr>
          <p:cNvPr id="10" name="직사각형 9">
            <a:extLst>
              <a:ext uri="{FF2B5EF4-FFF2-40B4-BE49-F238E27FC236}">
                <a16:creationId xmlns:a16="http://schemas.microsoft.com/office/drawing/2014/main" id="{2CC15183-C949-6621-CC35-DC079C942C3C}"/>
              </a:ext>
            </a:extLst>
          </p:cNvPr>
          <p:cNvSpPr/>
          <p:nvPr/>
        </p:nvSpPr>
        <p:spPr>
          <a:xfrm>
            <a:off x="1032318" y="3596945"/>
            <a:ext cx="4023345" cy="923330"/>
          </a:xfrm>
          <a:prstGeom prst="rect">
            <a:avLst/>
          </a:prstGeom>
          <a:noFill/>
          <a:effectLst/>
        </p:spPr>
        <p:txBody>
          <a:bodyPr wrap="none" lIns="91440" tIns="45720" rIns="91440" bIns="45720">
            <a:spAutoFit/>
          </a:bodyPr>
          <a:lstStyle/>
          <a:p>
            <a:pPr algn="ctr"/>
            <a:r>
              <a:rPr lang="en-US" sz="5400" b="1" dirty="0">
                <a:effectLst>
                  <a:outerShdw blurRad="38100" dist="38100" dir="2700000" algn="tl">
                    <a:srgbClr val="000000">
                      <a:alpha val="43137"/>
                    </a:srgbClr>
                  </a:outerShdw>
                </a:effectLst>
                <a:latin typeface="Arial Black" panose="020B0A04020102020204" pitchFamily="34" charset="0"/>
              </a:rPr>
              <a:t>4.3M Tons</a:t>
            </a:r>
            <a:endParaRPr lang="ko-KR" altLang="en-US" sz="5400" b="1" dirty="0">
              <a:effectLst>
                <a:outerShdw blurRad="38100" dist="38100" dir="2700000" algn="tl">
                  <a:srgbClr val="000000">
                    <a:alpha val="43137"/>
                  </a:srgbClr>
                </a:outerShdw>
              </a:effectLst>
              <a:latin typeface="Arial Black" panose="020B0A04020102020204" pitchFamily="34" charset="0"/>
            </a:endParaRPr>
          </a:p>
        </p:txBody>
      </p:sp>
      <p:pic>
        <p:nvPicPr>
          <p:cNvPr id="4" name="그림 3">
            <a:extLst>
              <a:ext uri="{FF2B5EF4-FFF2-40B4-BE49-F238E27FC236}">
                <a16:creationId xmlns:a16="http://schemas.microsoft.com/office/drawing/2014/main" id="{BD7A95A0-AEAA-232B-83A4-C276109D4E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9897" y="1008875"/>
            <a:ext cx="2584977" cy="3697498"/>
          </a:xfrm>
          <a:prstGeom prst="rect">
            <a:avLst/>
          </a:prstGeom>
        </p:spPr>
      </p:pic>
      <p:sp>
        <p:nvSpPr>
          <p:cNvPr id="8" name="직사각형 7">
            <a:extLst>
              <a:ext uri="{FF2B5EF4-FFF2-40B4-BE49-F238E27FC236}">
                <a16:creationId xmlns:a16="http://schemas.microsoft.com/office/drawing/2014/main" id="{CC68AC81-0AB2-A4A7-4DF5-DD3436DAF079}"/>
              </a:ext>
            </a:extLst>
          </p:cNvPr>
          <p:cNvSpPr/>
          <p:nvPr/>
        </p:nvSpPr>
        <p:spPr>
          <a:xfrm>
            <a:off x="6064370" y="2838091"/>
            <a:ext cx="1518249" cy="5003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24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Introduction </a:t>
            </a:r>
            <a:r>
              <a:rPr lang="en-US" sz="2800" b="1" dirty="0"/>
              <a:t>– Problem Statement</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841379"/>
            <a:ext cx="3277977" cy="338131"/>
          </a:xfrm>
        </p:spPr>
        <p:txBody>
          <a:bodyPr/>
          <a:lstStyle/>
          <a:p>
            <a:r>
              <a:rPr lang="en-US" altLang="ko-KR" sz="2000" dirty="0"/>
              <a:t>The</a:t>
            </a:r>
            <a:r>
              <a:rPr lang="ko-KR" altLang="en-US" sz="2000" dirty="0"/>
              <a:t> </a:t>
            </a:r>
            <a:r>
              <a:rPr lang="en-US" altLang="ko-KR" sz="2000" dirty="0"/>
              <a:t>Distribution</a:t>
            </a:r>
            <a:r>
              <a:rPr lang="ko-KR" altLang="en-US" sz="2000" dirty="0"/>
              <a:t> </a:t>
            </a:r>
            <a:r>
              <a:rPr lang="en-US" altLang="ko-KR" sz="2000" dirty="0"/>
              <a:t>process</a:t>
            </a:r>
            <a:r>
              <a:rPr lang="ko-KR" altLang="en-US" sz="2000" dirty="0"/>
              <a:t> </a:t>
            </a:r>
            <a:r>
              <a:rPr lang="en-US" altLang="ko-KR" sz="2000" dirty="0"/>
              <a:t>of</a:t>
            </a:r>
            <a:r>
              <a:rPr lang="ko-KR" altLang="en-US" sz="2000" dirty="0"/>
              <a:t> </a:t>
            </a:r>
            <a:r>
              <a:rPr lang="en-US" altLang="ko-KR" sz="2000" dirty="0"/>
              <a:t>apples</a:t>
            </a:r>
            <a:endParaRPr lang="en-US" altLang="ko-Kore-KR" sz="2000" dirty="0"/>
          </a:p>
          <a:p>
            <a:br>
              <a:rPr lang="en" altLang="ko-Kore-KR" sz="2000" dirty="0"/>
            </a:br>
            <a:endParaRPr lang="en-US" sz="2000" dirty="0"/>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6</a:t>
            </a:fld>
            <a:endParaRPr lang="en-US" dirty="0"/>
          </a:p>
        </p:txBody>
      </p:sp>
      <p:pic>
        <p:nvPicPr>
          <p:cNvPr id="6" name="그림 5">
            <a:extLst>
              <a:ext uri="{FF2B5EF4-FFF2-40B4-BE49-F238E27FC236}">
                <a16:creationId xmlns:a16="http://schemas.microsoft.com/office/drawing/2014/main" id="{BB192659-9C18-0A66-391E-2B858F8823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01813" y="4543479"/>
            <a:ext cx="1034520" cy="440988"/>
          </a:xfrm>
          <a:prstGeom prst="rect">
            <a:avLst/>
          </a:prstGeom>
        </p:spPr>
      </p:pic>
      <p:pic>
        <p:nvPicPr>
          <p:cNvPr id="2050" name="Picture 2" descr="Cartoon Clip Art - Clipart Apple Tree - Png Download (3751x4614), Png Download">
            <a:extLst>
              <a:ext uri="{FF2B5EF4-FFF2-40B4-BE49-F238E27FC236}">
                <a16:creationId xmlns:a16="http://schemas.microsoft.com/office/drawing/2014/main" id="{C2A26401-817D-3E75-B492-1E9DF359BB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4829" y="2055734"/>
            <a:ext cx="1613967" cy="1985290"/>
          </a:xfrm>
          <a:prstGeom prst="rect">
            <a:avLst/>
          </a:prstGeom>
          <a:extLst>
            <a:ext uri="{909E8E84-426E-40DD-AFC4-6F175D3DCCD1}">
              <a14:hiddenFill xmlns:a14="http://schemas.microsoft.com/office/drawing/2010/main">
                <a:solidFill>
                  <a:srgbClr val="FFFFFF"/>
                </a:solidFill>
              </a14:hiddenFill>
            </a:ext>
          </a:extLst>
        </p:spPr>
      </p:pic>
      <p:sp>
        <p:nvSpPr>
          <p:cNvPr id="4" name="화살표: 오른쪽 3">
            <a:extLst>
              <a:ext uri="{FF2B5EF4-FFF2-40B4-BE49-F238E27FC236}">
                <a16:creationId xmlns:a16="http://schemas.microsoft.com/office/drawing/2014/main" id="{F98BA211-1539-6BC1-D183-729D75FA0C75}"/>
              </a:ext>
            </a:extLst>
          </p:cNvPr>
          <p:cNvSpPr/>
          <p:nvPr/>
        </p:nvSpPr>
        <p:spPr>
          <a:xfrm>
            <a:off x="3346872" y="2776543"/>
            <a:ext cx="1225128" cy="650051"/>
          </a:xfrm>
          <a:prstGeom prst="rightArrow">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 name="그림 9">
            <a:extLst>
              <a:ext uri="{FF2B5EF4-FFF2-40B4-BE49-F238E27FC236}">
                <a16:creationId xmlns:a16="http://schemas.microsoft.com/office/drawing/2014/main" id="{D066E046-DB95-35D3-CAD6-CA80DF59E7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82487" y="1092119"/>
            <a:ext cx="3657607" cy="3657607"/>
          </a:xfrm>
          <a:prstGeom prst="rect">
            <a:avLst/>
          </a:prstGeom>
        </p:spPr>
      </p:pic>
    </p:spTree>
    <p:extLst>
      <p:ext uri="{BB962C8B-B14F-4D97-AF65-F5344CB8AC3E}">
        <p14:creationId xmlns:p14="http://schemas.microsoft.com/office/powerpoint/2010/main" val="15857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Introduction </a:t>
            </a:r>
            <a:r>
              <a:rPr lang="en-US" sz="2800" b="1" dirty="0"/>
              <a:t>- Problem Statement</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828450"/>
            <a:ext cx="3895399" cy="307777"/>
          </a:xfrm>
        </p:spPr>
        <p:txBody>
          <a:bodyPr/>
          <a:lstStyle/>
          <a:p>
            <a:r>
              <a:rPr lang="en-US" sz="2000" dirty="0"/>
              <a:t>Farmer</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7</a:t>
            </a:fld>
            <a:endParaRPr lang="en-US" dirty="0"/>
          </a:p>
        </p:txBody>
      </p:sp>
      <p:sp>
        <p:nvSpPr>
          <p:cNvPr id="19" name="TextBox 18">
            <a:extLst>
              <a:ext uri="{FF2B5EF4-FFF2-40B4-BE49-F238E27FC236}">
                <a16:creationId xmlns:a16="http://schemas.microsoft.com/office/drawing/2014/main" id="{C0458D21-202C-431B-780B-1DD0C6B5CB82}"/>
              </a:ext>
            </a:extLst>
          </p:cNvPr>
          <p:cNvSpPr txBox="1"/>
          <p:nvPr/>
        </p:nvSpPr>
        <p:spPr>
          <a:xfrm>
            <a:off x="1778207" y="4625326"/>
            <a:ext cx="791738" cy="369332"/>
          </a:xfrm>
          <a:prstGeom prst="rect">
            <a:avLst/>
          </a:prstGeom>
          <a:solidFill>
            <a:schemeClr val="accent2"/>
          </a:solidFill>
        </p:spPr>
        <p:txBody>
          <a:bodyPr wrap="square" rtlCol="0">
            <a:spAutoFit/>
          </a:bodyPr>
          <a:lstStyle/>
          <a:p>
            <a:endParaRPr kumimoji="1" lang="ko-Kore-KR" altLang="en-US" dirty="0"/>
          </a:p>
        </p:txBody>
      </p:sp>
      <p:grpSp>
        <p:nvGrpSpPr>
          <p:cNvPr id="15" name="그룹 14">
            <a:extLst>
              <a:ext uri="{FF2B5EF4-FFF2-40B4-BE49-F238E27FC236}">
                <a16:creationId xmlns:a16="http://schemas.microsoft.com/office/drawing/2014/main" id="{D7807F8B-747E-8C06-35E0-357C29E4E1F4}"/>
              </a:ext>
            </a:extLst>
          </p:cNvPr>
          <p:cNvGrpSpPr/>
          <p:nvPr/>
        </p:nvGrpSpPr>
        <p:grpSpPr>
          <a:xfrm>
            <a:off x="-215660" y="1223732"/>
            <a:ext cx="8596927" cy="3096986"/>
            <a:chOff x="-282075" y="1218064"/>
            <a:chExt cx="8596927" cy="3096986"/>
          </a:xfrm>
        </p:grpSpPr>
        <p:pic>
          <p:nvPicPr>
            <p:cNvPr id="6" name="그림 5" descr="과일, 사과, 실내, 빨간색이(가) 표시된 사진&#10;&#10;자동 생성된 설명">
              <a:extLst>
                <a:ext uri="{FF2B5EF4-FFF2-40B4-BE49-F238E27FC236}">
                  <a16:creationId xmlns:a16="http://schemas.microsoft.com/office/drawing/2014/main" id="{C21436B8-6226-E500-80F0-8535264BBA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075" y="1218064"/>
              <a:ext cx="4674696" cy="3096986"/>
            </a:xfrm>
            <a:prstGeom prst="rect">
              <a:avLst/>
            </a:prstGeom>
          </p:spPr>
        </p:pic>
        <p:pic>
          <p:nvPicPr>
            <p:cNvPr id="3074" name="Picture 2" descr="Skeletal structure">
              <a:extLst>
                <a:ext uri="{FF2B5EF4-FFF2-40B4-BE49-F238E27FC236}">
                  <a16:creationId xmlns:a16="http://schemas.microsoft.com/office/drawing/2014/main" id="{AD4FDED0-6DE6-157D-78F8-8BEA2C935AA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13611" y="1595399"/>
              <a:ext cx="4101241" cy="217095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그림 9" descr="텍스트, 표지판이(가) 표시된 사진&#10;&#10;자동 생성된 설명">
            <a:extLst>
              <a:ext uri="{FF2B5EF4-FFF2-40B4-BE49-F238E27FC236}">
                <a16:creationId xmlns:a16="http://schemas.microsoft.com/office/drawing/2014/main" id="{FCA40886-D460-1B4F-FEF5-B006BE45FE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9274" y="2060239"/>
            <a:ext cx="4280025" cy="1514022"/>
          </a:xfrm>
          <a:prstGeom prst="rect">
            <a:avLst/>
          </a:prstGeom>
        </p:spPr>
      </p:pic>
      <p:pic>
        <p:nvPicPr>
          <p:cNvPr id="13" name="그림 12">
            <a:extLst>
              <a:ext uri="{FF2B5EF4-FFF2-40B4-BE49-F238E27FC236}">
                <a16:creationId xmlns:a16="http://schemas.microsoft.com/office/drawing/2014/main" id="{A7F9B188-8832-526D-2A94-359870369B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3102" y="1626639"/>
            <a:ext cx="2145380" cy="2145380"/>
          </a:xfrm>
          <a:prstGeom prst="rect">
            <a:avLst/>
          </a:prstGeom>
        </p:spPr>
      </p:pic>
      <p:sp>
        <p:nvSpPr>
          <p:cNvPr id="14" name="오른쪽 화살표[R] 13">
            <a:extLst>
              <a:ext uri="{FF2B5EF4-FFF2-40B4-BE49-F238E27FC236}">
                <a16:creationId xmlns:a16="http://schemas.microsoft.com/office/drawing/2014/main" id="{6DD29E3D-9CB1-1E70-4E70-8A1146BB96C8}"/>
              </a:ext>
            </a:extLst>
          </p:cNvPr>
          <p:cNvSpPr/>
          <p:nvPr/>
        </p:nvSpPr>
        <p:spPr>
          <a:xfrm>
            <a:off x="5046487" y="2699329"/>
            <a:ext cx="894969" cy="443593"/>
          </a:xfrm>
          <a:prstGeom prst="rightArrow">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38916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Introduction </a:t>
            </a:r>
            <a:r>
              <a:rPr lang="en-US" sz="2800" b="1" dirty="0"/>
              <a:t>- Problem Statement</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828450"/>
            <a:ext cx="3895399" cy="307777"/>
          </a:xfrm>
        </p:spPr>
        <p:txBody>
          <a:bodyPr/>
          <a:lstStyle/>
          <a:p>
            <a:r>
              <a:rPr lang="en-US" sz="2000" dirty="0"/>
              <a:t>Consumer</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8</a:t>
            </a:fld>
            <a:endParaRPr lang="en-US" dirty="0"/>
          </a:p>
        </p:txBody>
      </p:sp>
      <p:sp>
        <p:nvSpPr>
          <p:cNvPr id="19" name="TextBox 18">
            <a:extLst>
              <a:ext uri="{FF2B5EF4-FFF2-40B4-BE49-F238E27FC236}">
                <a16:creationId xmlns:a16="http://schemas.microsoft.com/office/drawing/2014/main" id="{C0458D21-202C-431B-780B-1DD0C6B5CB82}"/>
              </a:ext>
            </a:extLst>
          </p:cNvPr>
          <p:cNvSpPr txBox="1"/>
          <p:nvPr/>
        </p:nvSpPr>
        <p:spPr>
          <a:xfrm>
            <a:off x="1778207" y="4625326"/>
            <a:ext cx="791738" cy="369332"/>
          </a:xfrm>
          <a:prstGeom prst="rect">
            <a:avLst/>
          </a:prstGeom>
          <a:solidFill>
            <a:schemeClr val="accent2"/>
          </a:solidFill>
        </p:spPr>
        <p:txBody>
          <a:bodyPr wrap="square" rtlCol="0">
            <a:spAutoFit/>
          </a:bodyPr>
          <a:lstStyle/>
          <a:p>
            <a:endParaRPr kumimoji="1" lang="ko-Kore-KR" altLang="en-US" dirty="0"/>
          </a:p>
        </p:txBody>
      </p:sp>
      <p:pic>
        <p:nvPicPr>
          <p:cNvPr id="12" name="그림 11" descr="창문, 건물이(가) 표시된 사진&#10;&#10;자동 생성된 설명">
            <a:extLst>
              <a:ext uri="{FF2B5EF4-FFF2-40B4-BE49-F238E27FC236}">
                <a16:creationId xmlns:a16="http://schemas.microsoft.com/office/drawing/2014/main" id="{468D640A-3C7C-6E41-6A12-D8C8688DFE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25247" y="1591976"/>
            <a:ext cx="2438400" cy="2438400"/>
          </a:xfrm>
          <a:prstGeom prst="rect">
            <a:avLst/>
          </a:prstGeom>
        </p:spPr>
      </p:pic>
      <p:pic>
        <p:nvPicPr>
          <p:cNvPr id="14" name="그림 13" descr="바닥, 음식, 묶음, 과일이(가) 표시된 사진&#10;&#10;자동 생성된 설명">
            <a:extLst>
              <a:ext uri="{FF2B5EF4-FFF2-40B4-BE49-F238E27FC236}">
                <a16:creationId xmlns:a16="http://schemas.microsoft.com/office/drawing/2014/main" id="{A8ED30F5-D49C-6AD3-2D44-DE3D5F9218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0353" y="1207328"/>
            <a:ext cx="4276928" cy="3207696"/>
          </a:xfrm>
          <a:prstGeom prst="rect">
            <a:avLst/>
          </a:prstGeom>
        </p:spPr>
      </p:pic>
    </p:spTree>
    <p:extLst>
      <p:ext uri="{BB962C8B-B14F-4D97-AF65-F5344CB8AC3E}">
        <p14:creationId xmlns:p14="http://schemas.microsoft.com/office/powerpoint/2010/main" val="344561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2307"/>
            <a:ext cx="7790797" cy="484748"/>
          </a:xfrm>
        </p:spPr>
        <p:txBody>
          <a:bodyPr/>
          <a:lstStyle/>
          <a:p>
            <a:r>
              <a:rPr lang="en-US" sz="3500" b="1" dirty="0"/>
              <a:t>Introduction </a:t>
            </a:r>
            <a:r>
              <a:rPr lang="en-US" sz="2800" b="1" dirty="0"/>
              <a:t>- Problem Statement</a:t>
            </a:r>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83537" y="828450"/>
            <a:ext cx="3895399" cy="307777"/>
          </a:xfrm>
        </p:spPr>
        <p:txBody>
          <a:bodyPr/>
          <a:lstStyle/>
          <a:p>
            <a:r>
              <a:rPr lang="en-US" sz="2000" dirty="0"/>
              <a:t>Two Ways of Measuring Apple Sweetness</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9</a:t>
            </a:fld>
            <a:endParaRPr lang="en-US" dirty="0"/>
          </a:p>
        </p:txBody>
      </p:sp>
      <p:pic>
        <p:nvPicPr>
          <p:cNvPr id="11" name="그림 10" descr="텍스트, iPod, 전자기기이(가) 표시된 사진&#10;&#10;자동 생성된 설명">
            <a:extLst>
              <a:ext uri="{FF2B5EF4-FFF2-40B4-BE49-F238E27FC236}">
                <a16:creationId xmlns:a16="http://schemas.microsoft.com/office/drawing/2014/main" id="{7C520DB0-F1C5-126C-2E6F-21093F4235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08" y="1782148"/>
            <a:ext cx="1260658" cy="2990973"/>
          </a:xfrm>
          <a:prstGeom prst="rect">
            <a:avLst/>
          </a:prstGeom>
        </p:spPr>
      </p:pic>
      <p:sp>
        <p:nvSpPr>
          <p:cNvPr id="19" name="TextBox 18">
            <a:extLst>
              <a:ext uri="{FF2B5EF4-FFF2-40B4-BE49-F238E27FC236}">
                <a16:creationId xmlns:a16="http://schemas.microsoft.com/office/drawing/2014/main" id="{C0458D21-202C-431B-780B-1DD0C6B5CB82}"/>
              </a:ext>
            </a:extLst>
          </p:cNvPr>
          <p:cNvSpPr txBox="1"/>
          <p:nvPr/>
        </p:nvSpPr>
        <p:spPr>
          <a:xfrm>
            <a:off x="1778207" y="4625326"/>
            <a:ext cx="791738" cy="369332"/>
          </a:xfrm>
          <a:prstGeom prst="rect">
            <a:avLst/>
          </a:prstGeom>
          <a:solidFill>
            <a:schemeClr val="accent2"/>
          </a:solidFill>
        </p:spPr>
        <p:txBody>
          <a:bodyPr wrap="square" rtlCol="0">
            <a:spAutoFit/>
          </a:bodyPr>
          <a:lstStyle/>
          <a:p>
            <a:endParaRPr kumimoji="1" lang="ko-Kore-KR" altLang="en-US" dirty="0"/>
          </a:p>
        </p:txBody>
      </p:sp>
      <p:sp>
        <p:nvSpPr>
          <p:cNvPr id="8" name="직사각형 7">
            <a:extLst>
              <a:ext uri="{FF2B5EF4-FFF2-40B4-BE49-F238E27FC236}">
                <a16:creationId xmlns:a16="http://schemas.microsoft.com/office/drawing/2014/main" id="{060B1450-CC8A-5308-B262-843CE9AEB198}"/>
              </a:ext>
            </a:extLst>
          </p:cNvPr>
          <p:cNvSpPr/>
          <p:nvPr/>
        </p:nvSpPr>
        <p:spPr>
          <a:xfrm>
            <a:off x="1328084" y="1220154"/>
            <a:ext cx="2164064" cy="707886"/>
          </a:xfrm>
          <a:prstGeom prst="rect">
            <a:avLst/>
          </a:prstGeom>
          <a:noFill/>
        </p:spPr>
        <p:txBody>
          <a:bodyPr wrap="square" lIns="91440" tIns="45720" rIns="91440" bIns="45720">
            <a:spAutoFit/>
          </a:bodyPr>
          <a:lstStyle/>
          <a:p>
            <a:pPr algn="ctr"/>
            <a:r>
              <a:rPr lang="en-US" sz="20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Franklin Gothic Medium" panose="020B0603020102020204" pitchFamily="34" charset="0"/>
              </a:rPr>
              <a:t>Destructive</a:t>
            </a:r>
          </a:p>
          <a:p>
            <a:pPr algn="ctr"/>
            <a:r>
              <a:rPr lang="en-US" sz="20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Franklin Gothic Medium" panose="020B0603020102020204" pitchFamily="34" charset="0"/>
              </a:rPr>
              <a:t>Method (DM)</a:t>
            </a:r>
            <a:endParaRPr lang="ko-KR" altLang="en-US" sz="20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Franklin Gothic Medium" panose="020B0603020102020204" pitchFamily="34" charset="0"/>
            </a:endParaRPr>
          </a:p>
        </p:txBody>
      </p:sp>
      <p:sp>
        <p:nvSpPr>
          <p:cNvPr id="9" name="직사각형 8">
            <a:extLst>
              <a:ext uri="{FF2B5EF4-FFF2-40B4-BE49-F238E27FC236}">
                <a16:creationId xmlns:a16="http://schemas.microsoft.com/office/drawing/2014/main" id="{F9657B69-0325-420E-82FA-FED6E6F538AF}"/>
              </a:ext>
            </a:extLst>
          </p:cNvPr>
          <p:cNvSpPr/>
          <p:nvPr/>
        </p:nvSpPr>
        <p:spPr>
          <a:xfrm>
            <a:off x="5256921" y="1198790"/>
            <a:ext cx="2096862" cy="707886"/>
          </a:xfrm>
          <a:prstGeom prst="rect">
            <a:avLst/>
          </a:prstGeom>
          <a:noFill/>
        </p:spPr>
        <p:txBody>
          <a:bodyPr wrap="square" lIns="91440" tIns="45720" rIns="91440" bIns="45720">
            <a:spAutoFit/>
          </a:bodyPr>
          <a:lstStyle/>
          <a:p>
            <a:pPr algn="ctr"/>
            <a:r>
              <a:rPr lang="en-US" sz="20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Franklin Gothic Medium" panose="020B0603020102020204" pitchFamily="34" charset="0"/>
              </a:rPr>
              <a:t>Non-Destructive</a:t>
            </a:r>
          </a:p>
          <a:p>
            <a:pPr algn="ctr"/>
            <a:r>
              <a:rPr lang="en-US" sz="20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Franklin Gothic Medium" panose="020B0603020102020204" pitchFamily="34" charset="0"/>
              </a:rPr>
              <a:t>Method (NDM)</a:t>
            </a:r>
            <a:endParaRPr lang="ko-KR" altLang="en-US" sz="20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Franklin Gothic Medium" panose="020B0603020102020204" pitchFamily="34" charset="0"/>
            </a:endParaRPr>
          </a:p>
        </p:txBody>
      </p:sp>
      <p:graphicFrame>
        <p:nvGraphicFramePr>
          <p:cNvPr id="4" name="표 5">
            <a:extLst>
              <a:ext uri="{FF2B5EF4-FFF2-40B4-BE49-F238E27FC236}">
                <a16:creationId xmlns:a16="http://schemas.microsoft.com/office/drawing/2014/main" id="{E458CBBC-ABA2-43A3-8217-B4702DE12ED4}"/>
              </a:ext>
            </a:extLst>
          </p:cNvPr>
          <p:cNvGraphicFramePr>
            <a:graphicFrameLocks noGrp="1"/>
          </p:cNvGraphicFramePr>
          <p:nvPr>
            <p:extLst>
              <p:ext uri="{D42A27DB-BD31-4B8C-83A1-F6EECF244321}">
                <p14:modId xmlns:p14="http://schemas.microsoft.com/office/powerpoint/2010/main" val="2955711493"/>
              </p:ext>
            </p:extLst>
          </p:nvPr>
        </p:nvGraphicFramePr>
        <p:xfrm>
          <a:off x="1515527" y="1983657"/>
          <a:ext cx="5720538" cy="2507936"/>
        </p:xfrm>
        <a:graphic>
          <a:graphicData uri="http://schemas.openxmlformats.org/drawingml/2006/table">
            <a:tbl>
              <a:tblPr firstRow="1" bandRow="1">
                <a:tableStyleId>{69CF1AB2-1976-4502-BF36-3FF5EA218861}</a:tableStyleId>
              </a:tblPr>
              <a:tblGrid>
                <a:gridCol w="1736968">
                  <a:extLst>
                    <a:ext uri="{9D8B030D-6E8A-4147-A177-3AD203B41FA5}">
                      <a16:colId xmlns:a16="http://schemas.microsoft.com/office/drawing/2014/main" val="2278034911"/>
                    </a:ext>
                  </a:extLst>
                </a:gridCol>
                <a:gridCol w="2263093">
                  <a:extLst>
                    <a:ext uri="{9D8B030D-6E8A-4147-A177-3AD203B41FA5}">
                      <a16:colId xmlns:a16="http://schemas.microsoft.com/office/drawing/2014/main" val="4292474433"/>
                    </a:ext>
                  </a:extLst>
                </a:gridCol>
                <a:gridCol w="1720477">
                  <a:extLst>
                    <a:ext uri="{9D8B030D-6E8A-4147-A177-3AD203B41FA5}">
                      <a16:colId xmlns:a16="http://schemas.microsoft.com/office/drawing/2014/main" val="3061830541"/>
                    </a:ext>
                  </a:extLst>
                </a:gridCol>
              </a:tblGrid>
              <a:tr h="599320">
                <a:tc>
                  <a:txBody>
                    <a:bodyPr/>
                    <a:lstStyle/>
                    <a:p>
                      <a:pPr algn="ctr"/>
                      <a:r>
                        <a:rPr lang="en-US" altLang="ko-Kore-KR" sz="1800" b="1" dirty="0">
                          <a:latin typeface="Franklin Gothic Medium" panose="020B0603020102020204" pitchFamily="34" charset="0"/>
                        </a:rPr>
                        <a:t>DM</a:t>
                      </a:r>
                      <a:endParaRPr lang="ko-Kore-KR" altLang="en-US" sz="1800" b="1" dirty="0">
                        <a:latin typeface="Franklin Gothic Medium" panose="020B0603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85000"/>
                        <a:alpha val="52251"/>
                      </a:schemeClr>
                    </a:solidFill>
                  </a:tcPr>
                </a:tc>
                <a:tc>
                  <a:txBody>
                    <a:bodyPr/>
                    <a:lstStyle/>
                    <a:p>
                      <a:pPr algn="ctr"/>
                      <a:r>
                        <a:rPr lang="en-US" altLang="ko-Kore-KR" sz="1800" b="1" dirty="0">
                          <a:latin typeface="Franklin Gothic Medium" panose="020B0603020102020204" pitchFamily="34" charset="0"/>
                        </a:rPr>
                        <a:t>FEATURES</a:t>
                      </a:r>
                      <a:endParaRPr lang="ko-Kore-KR" altLang="en-US" sz="1800" b="1" dirty="0">
                        <a:latin typeface="Franklin Gothic Medium" panose="020B0603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altLang="ko-Kore-KR" sz="1800" b="1" dirty="0">
                          <a:latin typeface="Franklin Gothic Medium" panose="020B0603020102020204" pitchFamily="34" charset="0"/>
                        </a:rPr>
                        <a:t>NDM</a:t>
                      </a:r>
                      <a:endParaRPr lang="ko-Kore-KR" altLang="en-US" sz="1800" b="1" dirty="0">
                        <a:latin typeface="Franklin Gothic Medium" panose="020B0603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85000"/>
                        <a:alpha val="79000"/>
                      </a:schemeClr>
                    </a:solidFill>
                  </a:tcPr>
                </a:tc>
                <a:extLst>
                  <a:ext uri="{0D108BD9-81ED-4DB2-BD59-A6C34878D82A}">
                    <a16:rowId xmlns:a16="http://schemas.microsoft.com/office/drawing/2014/main" val="276818593"/>
                  </a:ext>
                </a:extLst>
              </a:tr>
              <a:tr h="634268">
                <a:tc>
                  <a:txBody>
                    <a:bodyPr/>
                    <a:lstStyle/>
                    <a:p>
                      <a:pPr algn="ctr"/>
                      <a:r>
                        <a:rPr lang="en-US" altLang="ko-Kore-KR" sz="1800" b="1" dirty="0">
                          <a:latin typeface="Franklin Gothic Medium" panose="020B0603020102020204" pitchFamily="34" charset="0"/>
                        </a:rPr>
                        <a:t>Affordable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85000"/>
                        <a:alpha val="52251"/>
                      </a:schemeClr>
                    </a:solidFill>
                  </a:tcPr>
                </a:tc>
                <a:tc>
                  <a:txBody>
                    <a:bodyPr/>
                    <a:lstStyle/>
                    <a:p>
                      <a:pPr algn="ctr"/>
                      <a:r>
                        <a:rPr lang="en-US" altLang="ko-Kore-KR" sz="1800" b="1" dirty="0">
                          <a:latin typeface="Franklin Gothic Medium" panose="020B0603020102020204" pitchFamily="34" charset="0"/>
                        </a:rPr>
                        <a:t>Affordability</a:t>
                      </a:r>
                      <a:endParaRPr lang="ko-Kore-KR" altLang="en-US" sz="1800" b="1" dirty="0">
                        <a:latin typeface="Franklin Gothic Medium" panose="020B0603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altLang="ko-Kore-KR" sz="1800" b="1" dirty="0">
                          <a:latin typeface="Franklin Gothic Medium" panose="020B0603020102020204" pitchFamily="34" charset="0"/>
                        </a:rPr>
                        <a:t>Expens</a:t>
                      </a:r>
                      <a:r>
                        <a:rPr lang="en-US" altLang="ko-KR" sz="1800" b="1" dirty="0">
                          <a:latin typeface="Franklin Gothic Medium" panose="020B0603020102020204" pitchFamily="34" charset="0"/>
                        </a:rPr>
                        <a:t>i</a:t>
                      </a:r>
                      <a:r>
                        <a:rPr lang="en-US" altLang="ko-Kore-KR" sz="1800" b="1" dirty="0">
                          <a:latin typeface="Franklin Gothic Medium" panose="020B0603020102020204" pitchFamily="34" charset="0"/>
                        </a:rPr>
                        <a:t>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85000"/>
                        <a:alpha val="79000"/>
                      </a:schemeClr>
                    </a:solidFill>
                  </a:tcPr>
                </a:tc>
                <a:extLst>
                  <a:ext uri="{0D108BD9-81ED-4DB2-BD59-A6C34878D82A}">
                    <a16:rowId xmlns:a16="http://schemas.microsoft.com/office/drawing/2014/main" val="1030878615"/>
                  </a:ext>
                </a:extLst>
              </a:tr>
              <a:tr h="634268">
                <a:tc>
                  <a:txBody>
                    <a:bodyPr/>
                    <a:lstStyle/>
                    <a:p>
                      <a:pPr algn="ctr"/>
                      <a:r>
                        <a:rPr lang="en-US" altLang="ko-Kore-KR" sz="1800" b="1" dirty="0">
                          <a:latin typeface="Franklin Gothic Medium" panose="020B0603020102020204" pitchFamily="34" charset="0"/>
                        </a:rPr>
                        <a:t>Hard and Slow</a:t>
                      </a:r>
                      <a:endParaRPr lang="ko-Kore-KR" altLang="en-US" sz="1800" b="1" dirty="0">
                        <a:latin typeface="Franklin Gothic Medium" panose="020B0603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85000"/>
                        <a:alpha val="52251"/>
                      </a:schemeClr>
                    </a:solidFill>
                  </a:tcPr>
                </a:tc>
                <a:tc>
                  <a:txBody>
                    <a:bodyPr/>
                    <a:lstStyle/>
                    <a:p>
                      <a:pPr algn="ctr"/>
                      <a:r>
                        <a:rPr lang="en-US" altLang="ko-Kore-KR" sz="1800" b="1" dirty="0">
                          <a:latin typeface="Franklin Gothic Medium" panose="020B0603020102020204" pitchFamily="34" charset="0"/>
                        </a:rPr>
                        <a:t>Ease of Use</a:t>
                      </a:r>
                      <a:endParaRPr lang="ko-Kore-KR" altLang="en-US" sz="1800" b="1" dirty="0">
                        <a:latin typeface="Franklin Gothic Medium" panose="020B0603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altLang="ko-Kore-KR" sz="1800" b="1" dirty="0">
                          <a:latin typeface="Franklin Gothic Medium" panose="020B0603020102020204" pitchFamily="34" charset="0"/>
                        </a:rPr>
                        <a:t>Simple and Fast</a:t>
                      </a:r>
                      <a:endParaRPr lang="ko-Kore-KR" altLang="en-US" sz="1800" b="1" dirty="0">
                        <a:latin typeface="Franklin Gothic Medium" panose="020B0603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85000"/>
                        <a:alpha val="79000"/>
                      </a:schemeClr>
                    </a:solidFill>
                  </a:tcPr>
                </a:tc>
                <a:extLst>
                  <a:ext uri="{0D108BD9-81ED-4DB2-BD59-A6C34878D82A}">
                    <a16:rowId xmlns:a16="http://schemas.microsoft.com/office/drawing/2014/main" val="1149061558"/>
                  </a:ext>
                </a:extLst>
              </a:tr>
              <a:tr h="634268">
                <a:tc>
                  <a:txBody>
                    <a:bodyPr/>
                    <a:lstStyle/>
                    <a:p>
                      <a:pPr algn="ctr"/>
                      <a:r>
                        <a:rPr lang="en-US" altLang="ko-Kore-KR" sz="1800" b="1" dirty="0">
                          <a:latin typeface="Franklin Gothic Medium" panose="020B0603020102020204" pitchFamily="34" charset="0"/>
                        </a:rPr>
                        <a:t>Damages Fruit</a:t>
                      </a:r>
                      <a:endParaRPr lang="ko-Kore-KR" altLang="en-US" sz="1800" b="1" dirty="0">
                        <a:latin typeface="Franklin Gothic Medium" panose="020B0603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85000"/>
                        <a:alpha val="52251"/>
                      </a:schemeClr>
                    </a:solidFill>
                  </a:tcPr>
                </a:tc>
                <a:tc>
                  <a:txBody>
                    <a:bodyPr/>
                    <a:lstStyle/>
                    <a:p>
                      <a:pPr algn="ctr"/>
                      <a:r>
                        <a:rPr lang="en-US" altLang="ko-Kore-KR" sz="1800" b="1" dirty="0">
                          <a:latin typeface="Franklin Gothic Medium" panose="020B0603020102020204" pitchFamily="34" charset="0"/>
                        </a:rPr>
                        <a:t>Preservation of Fruit</a:t>
                      </a:r>
                      <a:endParaRPr lang="ko-Kore-KR" altLang="en-US" sz="1800" b="1" dirty="0">
                        <a:latin typeface="Franklin Gothic Medium" panose="020B0603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altLang="ko-Kore-KR" sz="1800" b="1" dirty="0">
                          <a:latin typeface="Franklin Gothic Medium" panose="020B0603020102020204" pitchFamily="34" charset="0"/>
                        </a:rPr>
                        <a:t>Preserves Fruit</a:t>
                      </a:r>
                      <a:endParaRPr lang="ko-Kore-KR" altLang="en-US" sz="1800" b="1" dirty="0">
                        <a:latin typeface="Franklin Gothic Medium" panose="020B0603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85000"/>
                        <a:alpha val="79000"/>
                      </a:schemeClr>
                    </a:solidFill>
                  </a:tcPr>
                </a:tc>
                <a:extLst>
                  <a:ext uri="{0D108BD9-81ED-4DB2-BD59-A6C34878D82A}">
                    <a16:rowId xmlns:a16="http://schemas.microsoft.com/office/drawing/2014/main" val="2345950605"/>
                  </a:ext>
                </a:extLst>
              </a:tr>
            </a:tbl>
          </a:graphicData>
        </a:graphic>
      </p:graphicFrame>
      <p:pic>
        <p:nvPicPr>
          <p:cNvPr id="7" name="그림 6" descr="텍스트이(가) 표시된 사진&#10;&#10;자동 생성된 설명">
            <a:extLst>
              <a:ext uri="{FF2B5EF4-FFF2-40B4-BE49-F238E27FC236}">
                <a16:creationId xmlns:a16="http://schemas.microsoft.com/office/drawing/2014/main" id="{4B658099-4942-ED19-8C40-742517BA6D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47051" y="1782148"/>
            <a:ext cx="1631982" cy="2747515"/>
          </a:xfrm>
          <a:prstGeom prst="rect">
            <a:avLst/>
          </a:prstGeom>
        </p:spPr>
      </p:pic>
      <p:sp>
        <p:nvSpPr>
          <p:cNvPr id="6" name="직사각형 5">
            <a:extLst>
              <a:ext uri="{FF2B5EF4-FFF2-40B4-BE49-F238E27FC236}">
                <a16:creationId xmlns:a16="http://schemas.microsoft.com/office/drawing/2014/main" id="{36227B28-5534-A0D4-4F58-5023ABFC5241}"/>
              </a:ext>
            </a:extLst>
          </p:cNvPr>
          <p:cNvSpPr/>
          <p:nvPr/>
        </p:nvSpPr>
        <p:spPr>
          <a:xfrm>
            <a:off x="1515527" y="2571750"/>
            <a:ext cx="1730593" cy="628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0BD0CBD4-408E-FF03-D3AE-85CE4714A9D7}"/>
              </a:ext>
            </a:extLst>
          </p:cNvPr>
          <p:cNvSpPr/>
          <p:nvPr/>
        </p:nvSpPr>
        <p:spPr>
          <a:xfrm>
            <a:off x="5505472" y="3213278"/>
            <a:ext cx="1730593" cy="628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40A8118C-C365-8CCA-CF13-DF4F05DC1282}"/>
              </a:ext>
            </a:extLst>
          </p:cNvPr>
          <p:cNvSpPr/>
          <p:nvPr/>
        </p:nvSpPr>
        <p:spPr>
          <a:xfrm>
            <a:off x="5505471" y="3841928"/>
            <a:ext cx="1730593" cy="628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13374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Lst>
  </p:timing>
</p:sld>
</file>

<file path=ppt/theme/theme1.xml><?xml version="1.0" encoding="utf-8"?>
<a:theme xmlns:a="http://schemas.openxmlformats.org/drawingml/2006/main" name="Parcel">
  <a:themeElements>
    <a:clrScheme name="Custom 5">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16380</TotalTime>
  <Words>3049</Words>
  <Application>Microsoft Office PowerPoint</Application>
  <PresentationFormat>화면 슬라이드 쇼(16:9)</PresentationFormat>
  <Paragraphs>563</Paragraphs>
  <Slides>48</Slides>
  <Notes>36</Notes>
  <HiddenSlides>0</HiddenSlides>
  <MMClips>1</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48</vt:i4>
      </vt:variant>
    </vt:vector>
  </HeadingPairs>
  <TitlesOfParts>
    <vt:vector size="65" baseType="lpstr">
      <vt:lpstr>Acumin Pro</vt:lpstr>
      <vt:lpstr>Acumin Pro ExtraCondensed</vt:lpstr>
      <vt:lpstr>-apple-system</vt:lpstr>
      <vt:lpstr>Helvetica Neue</vt:lpstr>
      <vt:lpstr>굴림</vt:lpstr>
      <vt:lpstr>맑은 고딕</vt:lpstr>
      <vt:lpstr>Arial</vt:lpstr>
      <vt:lpstr>Arial Black</vt:lpstr>
      <vt:lpstr>Calibri</vt:lpstr>
      <vt:lpstr>Franklin Gothic Book</vt:lpstr>
      <vt:lpstr>Franklin Gothic Demi</vt:lpstr>
      <vt:lpstr>Franklin Gothic Demi Cond</vt:lpstr>
      <vt:lpstr>Franklin Gothic Medium</vt:lpstr>
      <vt:lpstr>Franklin Gothic Medium Cond</vt:lpstr>
      <vt:lpstr>Impact</vt:lpstr>
      <vt:lpstr>Wingdings</vt:lpstr>
      <vt:lpstr>Parcel</vt:lpstr>
      <vt:lpstr>PowerPoint 프레젠테이션</vt:lpstr>
      <vt:lpstr>Table of  Contents</vt:lpstr>
      <vt:lpstr>Introducing our Team Members</vt:lpstr>
      <vt:lpstr>PowerPoint 프레젠테이션</vt:lpstr>
      <vt:lpstr>Introduction</vt:lpstr>
      <vt:lpstr>Introduction – Problem Statement</vt:lpstr>
      <vt:lpstr>Introduction - Problem Statement</vt:lpstr>
      <vt:lpstr>Introduction - Problem Statement</vt:lpstr>
      <vt:lpstr>Introduction - Problem Statement</vt:lpstr>
      <vt:lpstr>PowerPoint 프레젠테이션</vt:lpstr>
      <vt:lpstr>PowerPoint 프레젠테이션</vt:lpstr>
      <vt:lpstr>PowerPoint 프레젠테이션</vt:lpstr>
      <vt:lpstr>Collecting Data</vt:lpstr>
      <vt:lpstr>Collecting Data</vt:lpstr>
      <vt:lpstr>Collecting Data</vt:lpstr>
      <vt:lpstr>Collecting Data</vt:lpstr>
      <vt:lpstr>Collecting Data</vt:lpstr>
      <vt:lpstr>PowerPoint 프레젠테이션</vt:lpstr>
      <vt:lpstr>Models – Machine Learning</vt:lpstr>
      <vt:lpstr>Models – Machine Learning Implementation</vt:lpstr>
      <vt:lpstr>Models – Machine Learning Implementation</vt:lpstr>
      <vt:lpstr>Models – Deep Learning</vt:lpstr>
      <vt:lpstr>Models – Deep Learning Implementation</vt:lpstr>
      <vt:lpstr>Models – EfficientNetV2-L</vt:lpstr>
      <vt:lpstr>Models – EfficientNetV2-L</vt:lpstr>
      <vt:lpstr>Models – EfficientNetV2-L</vt:lpstr>
      <vt:lpstr>Models – EfficientNetV2-L</vt:lpstr>
      <vt:lpstr>Models – EfficientNetV2-L</vt:lpstr>
      <vt:lpstr>Models – EfficientNetV2-L</vt:lpstr>
      <vt:lpstr>Models – EfficientNetV2-L</vt:lpstr>
      <vt:lpstr>Models – EfficientNetV2-L</vt:lpstr>
      <vt:lpstr>PowerPoint 프레젠테이션</vt:lpstr>
      <vt:lpstr>HML</vt:lpstr>
      <vt:lpstr>HML - Structure</vt:lpstr>
      <vt:lpstr>HML - Models</vt:lpstr>
      <vt:lpstr>HML - Result</vt:lpstr>
      <vt:lpstr>PowerPoint 프레젠테이션</vt:lpstr>
      <vt:lpstr>Application - Architecture</vt:lpstr>
      <vt:lpstr>Application – User Interface</vt:lpstr>
      <vt:lpstr>Application - Implementation Video</vt:lpstr>
      <vt:lpstr>PowerPoint 프레젠테이션</vt:lpstr>
      <vt:lpstr>Future Plan</vt:lpstr>
      <vt:lpstr>Reference</vt:lpstr>
      <vt:lpstr>Reference</vt:lpstr>
      <vt:lpstr>Reference</vt:lpstr>
      <vt:lpstr>Reference</vt:lpstr>
      <vt:lpstr>Reference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박희준</cp:lastModifiedBy>
  <cp:revision>87</cp:revision>
  <dcterms:created xsi:type="dcterms:W3CDTF">2020-02-06T20:42:06Z</dcterms:created>
  <dcterms:modified xsi:type="dcterms:W3CDTF">2022-12-14T02:21:12Z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2022-12-12T16:12:49Z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83ebc778-78d4-4400-9395-11bf36609a89</vt:lpwstr>
  </property>
  <property fmtid="{D5CDD505-2E9C-101B-9397-08002B2CF9AE}" pid="8" name="MSIP_Label_4044bd30-2ed7-4c9d-9d12-46200872a97b_ContentBits">
    <vt:lpwstr>0</vt:lpwstr>
  </property>
</Properties>
</file>